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5" r:id="rId1"/>
  </p:sldMasterIdLst>
  <p:notesMasterIdLst>
    <p:notesMasterId r:id="rId35"/>
  </p:notesMasterIdLst>
  <p:sldIdLst>
    <p:sldId id="256" r:id="rId2"/>
    <p:sldId id="476" r:id="rId3"/>
    <p:sldId id="477" r:id="rId4"/>
    <p:sldId id="478" r:id="rId5"/>
    <p:sldId id="479" r:id="rId6"/>
    <p:sldId id="480" r:id="rId7"/>
    <p:sldId id="481" r:id="rId8"/>
    <p:sldId id="482" r:id="rId9"/>
    <p:sldId id="484" r:id="rId10"/>
    <p:sldId id="483" r:id="rId11"/>
    <p:sldId id="451" r:id="rId12"/>
    <p:sldId id="487" r:id="rId13"/>
    <p:sldId id="452" r:id="rId14"/>
    <p:sldId id="453" r:id="rId15"/>
    <p:sldId id="454" r:id="rId16"/>
    <p:sldId id="475" r:id="rId17"/>
    <p:sldId id="458" r:id="rId18"/>
    <p:sldId id="459" r:id="rId19"/>
    <p:sldId id="486" r:id="rId20"/>
    <p:sldId id="473" r:id="rId21"/>
    <p:sldId id="488" r:id="rId22"/>
    <p:sldId id="489" r:id="rId23"/>
    <p:sldId id="490" r:id="rId24"/>
    <p:sldId id="491" r:id="rId25"/>
    <p:sldId id="492" r:id="rId26"/>
    <p:sldId id="493" r:id="rId27"/>
    <p:sldId id="494" r:id="rId28"/>
    <p:sldId id="495" r:id="rId29"/>
    <p:sldId id="496" r:id="rId30"/>
    <p:sldId id="497" r:id="rId31"/>
    <p:sldId id="461" r:id="rId32"/>
    <p:sldId id="498" r:id="rId33"/>
    <p:sldId id="499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824" autoAdjust="0"/>
  </p:normalViewPr>
  <p:slideViewPr>
    <p:cSldViewPr>
      <p:cViewPr>
        <p:scale>
          <a:sx n="60" d="100"/>
          <a:sy n="60" d="100"/>
        </p:scale>
        <p:origin x="168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AF05CE6F-5712-40A6-988C-DAA600EE215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3980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05CE6F-5712-40A6-988C-DAA600EE215D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623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AEB6-8701-4EB0-AA82-02905783C6C7}" type="datetime8">
              <a:rPr lang="en-US" smtClean="0"/>
              <a:pPr/>
              <a:t>26-May-14 4:43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94CFDF52-5F11-4F28-9B5C-D12D21AF1C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528259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EF9F-653E-47BD-AB2D-4CE461F0BBD3}" type="datetime8">
              <a:rPr lang="en-US" smtClean="0"/>
              <a:pPr/>
              <a:t>26-May-14 4:43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6A85340-FEEC-4D9E-8736-254554345E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488826"/>
      </p:ext>
    </p:extLst>
  </p:cSld>
  <p:clrMapOvr>
    <a:masterClrMapping/>
  </p:clrMapOvr>
  <p:transition spd="med">
    <p:pull/>
  </p:transition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EF9F-653E-47BD-AB2D-4CE461F0BBD3}" type="datetime8">
              <a:rPr lang="en-US" smtClean="0"/>
              <a:pPr/>
              <a:t>26-May-14 4:43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6A85340-FEEC-4D9E-8736-254554345EA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2434453"/>
      </p:ext>
    </p:extLst>
  </p:cSld>
  <p:clrMapOvr>
    <a:masterClrMapping/>
  </p:clrMapOvr>
  <p:transition spd="med">
    <p:pull/>
  </p:transition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EF9F-653E-47BD-AB2D-4CE461F0BBD3}" type="datetime8">
              <a:rPr lang="en-US" smtClean="0"/>
              <a:pPr/>
              <a:t>26-May-14 4:43 PM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6A85340-FEEC-4D9E-8736-254554345E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948857"/>
      </p:ext>
    </p:extLst>
  </p:cSld>
  <p:clrMapOvr>
    <a:masterClrMapping/>
  </p:clrMapOvr>
  <p:transition spd="med">
    <p:pull/>
  </p:transition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EF9F-653E-47BD-AB2D-4CE461F0BBD3}" type="datetime8">
              <a:rPr lang="en-US" smtClean="0"/>
              <a:pPr/>
              <a:t>26-May-14 4:43 PM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6A85340-FEEC-4D9E-8736-254554345EA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2123654"/>
      </p:ext>
    </p:extLst>
  </p:cSld>
  <p:clrMapOvr>
    <a:masterClrMapping/>
  </p:clrMapOvr>
  <p:transition spd="med">
    <p:pull/>
  </p:transition>
  <p:hf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EF9F-653E-47BD-AB2D-4CE461F0BBD3}" type="datetime8">
              <a:rPr lang="en-US" smtClean="0"/>
              <a:pPr/>
              <a:t>26-May-14 4:43 PM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6A85340-FEEC-4D9E-8736-254554345E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678598"/>
      </p:ext>
    </p:extLst>
  </p:cSld>
  <p:clrMapOvr>
    <a:masterClrMapping/>
  </p:clrMapOvr>
  <p:transition spd="med">
    <p:pull/>
  </p:transition>
  <p:hf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A0667-C174-4EB9-9560-C74D44797B2F}" type="datetime8">
              <a:rPr lang="en-US" smtClean="0"/>
              <a:pPr/>
              <a:t>26-May-14 4:43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1FDE-717B-4818-A8B2-6842B23133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224352"/>
      </p:ext>
    </p:extLst>
  </p:cSld>
  <p:clrMapOvr>
    <a:masterClrMapping/>
  </p:clrMapOvr>
  <p:transition spd="med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AD06-C919-43B1-ABA0-E15C627F686C}" type="datetime8">
              <a:rPr lang="en-US" smtClean="0"/>
              <a:pPr/>
              <a:t>26-May-14 4:43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F0A5-A073-442F-8D07-D07A9CCF15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415182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20153-D2BD-432E-AEC7-9BA88E422F64}" type="datetime8">
              <a:rPr lang="en-US" smtClean="0"/>
              <a:pPr/>
              <a:t>26-May-14 4:43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2E26-809D-42F7-AC3F-7B3E6DB27F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257846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C9C8-4173-4315-95DC-ABB5EACC0A8C}" type="datetime8">
              <a:rPr lang="en-US" smtClean="0"/>
              <a:pPr/>
              <a:t>26-May-14 4:43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0B30C5C-123F-47B7-A5B8-876D23C986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703129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CD84E-1A4A-4D86-9527-BF9B605780B7}" type="datetime8">
              <a:rPr lang="en-US" smtClean="0"/>
              <a:pPr/>
              <a:t>26-May-14 4:43 PM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9B7B5CC-5735-47A9-86D4-CFFDF8EF93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2670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7E4F-6E0A-4FF0-A80A-5875D9EEA375}" type="datetime8">
              <a:rPr lang="en-US" smtClean="0"/>
              <a:pPr/>
              <a:t>26-May-14 4:43 PM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7FFFE7B-37F3-41AF-808B-62247BA48AA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9377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AA914-A870-4EBB-8BF8-1A0A4D1BC094}" type="datetime8">
              <a:rPr lang="en-US" smtClean="0"/>
              <a:pPr/>
              <a:t>26-May-14 4:43 PM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3989-0067-4327-839F-1708EF4A4D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764116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C85A-1415-42A4-843B-B846FCFCC603}" type="datetime8">
              <a:rPr lang="en-US" smtClean="0"/>
              <a:pPr/>
              <a:t>26-May-14 4:43 PM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2D66A-BB6F-43B4-93BB-9B5B2F2171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147629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09679-04D4-4583-91AD-B058DDC2DC99}" type="datetime8">
              <a:rPr lang="en-US" smtClean="0"/>
              <a:pPr/>
              <a:t>26-May-14 4:43 PM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B741-312D-4B4F-8CEF-96C553348F5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797748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CA4B-4B96-4DC2-81DC-DEB19FE74A4E}" type="datetime8">
              <a:rPr lang="en-US" smtClean="0"/>
              <a:pPr/>
              <a:t>26-May-14 4:43 PM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56575E1-EB63-4133-BF55-DE27B2111F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92324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0EF9F-653E-47BD-AB2D-4CE461F0BBD3}" type="datetime8">
              <a:rPr lang="en-US" smtClean="0"/>
              <a:pPr/>
              <a:t>26-May-14 4:43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6A85340-FEEC-4D9E-8736-254554345E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07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ransition spd="med">
    <p:pull/>
  </p:transition>
  <p:hf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260350"/>
            <a:ext cx="7772400" cy="244633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Service Tax on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Hospitality Industry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429000"/>
            <a:ext cx="8353425" cy="2209800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2400" dirty="0"/>
              <a:t>By:</a:t>
            </a:r>
          </a:p>
          <a:p>
            <a:pPr algn="r">
              <a:lnSpc>
                <a:spcPct val="90000"/>
              </a:lnSpc>
            </a:pPr>
            <a:r>
              <a:rPr lang="en-US" sz="2400" dirty="0"/>
              <a:t>A.Saiprasad</a:t>
            </a:r>
          </a:p>
          <a:p>
            <a:pPr algn="r">
              <a:lnSpc>
                <a:spcPct val="90000"/>
              </a:lnSpc>
            </a:pPr>
            <a:r>
              <a:rPr lang="en-US" sz="2400" dirty="0"/>
              <a:t>B.Com, LLB, ACA, DISA, AMIMA</a:t>
            </a:r>
          </a:p>
          <a:p>
            <a:pPr algn="r">
              <a:lnSpc>
                <a:spcPct val="90000"/>
              </a:lnSpc>
            </a:pPr>
            <a:r>
              <a:rPr lang="en-US" sz="2400" dirty="0"/>
              <a:t>Advocate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Hotel Industry - Boarding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6206" y="1340768"/>
            <a:ext cx="7724265" cy="5328592"/>
          </a:xfrm>
        </p:spPr>
        <p:txBody>
          <a:bodyPr>
            <a:normAutofit/>
          </a:bodyPr>
          <a:lstStyle/>
          <a:p>
            <a:pPr lvl="1"/>
            <a:r>
              <a:rPr lang="en-IN" sz="3200" dirty="0" smtClean="0"/>
              <a:t>Abatement</a:t>
            </a: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20153-D2BD-432E-AEC7-9BA88E422F64}" type="datetime8">
              <a:rPr lang="en-US" smtClean="0"/>
              <a:pPr/>
              <a:t>26-May-14 4:43 PM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2E26-809D-42F7-AC3F-7B3E6DB27FAD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042124"/>
              </p:ext>
            </p:extLst>
          </p:nvPr>
        </p:nvGraphicFramePr>
        <p:xfrm>
          <a:off x="1704143" y="2621658"/>
          <a:ext cx="6830256" cy="3869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7564"/>
                <a:gridCol w="1707564"/>
                <a:gridCol w="1612969"/>
                <a:gridCol w="1802159"/>
              </a:tblGrid>
              <a:tr h="97472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Period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Abatement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Conditions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Notification No.</a:t>
                      </a:r>
                      <a:endParaRPr lang="en-US" sz="2400" dirty="0"/>
                    </a:p>
                  </a:txBody>
                  <a:tcPr/>
                </a:tc>
              </a:tr>
              <a:tr h="97472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Prior</a:t>
                      </a:r>
                      <a:r>
                        <a:rPr lang="en-US" sz="2400" baseline="0" dirty="0" smtClean="0"/>
                        <a:t> to 1.7.12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 Cenvat Credit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34/2011</a:t>
                      </a:r>
                      <a:r>
                        <a:rPr lang="en-US" sz="2400" baseline="0" dirty="0" smtClean="0"/>
                        <a:t> ST dt.25.4.11</a:t>
                      </a:r>
                      <a:endParaRPr lang="en-US" sz="2400" dirty="0"/>
                    </a:p>
                  </a:txBody>
                  <a:tcPr/>
                </a:tc>
              </a:tr>
              <a:tr h="181021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Post</a:t>
                      </a:r>
                      <a:r>
                        <a:rPr lang="en-US" sz="2400" baseline="0" dirty="0" smtClean="0"/>
                        <a:t> 1.7.12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Cenvat Credit only on</a:t>
                      </a:r>
                      <a:r>
                        <a:rPr lang="en-US" sz="2400" baseline="0" dirty="0" smtClean="0"/>
                        <a:t> input services allowed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26/2012 ST</a:t>
                      </a:r>
                      <a:r>
                        <a:rPr lang="en-US" sz="2400" baseline="0" dirty="0" smtClean="0"/>
                        <a:t> dt.20.6.12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601527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Restaurant Industry</a:t>
            </a:r>
            <a:endParaRPr lang="en-US" dirty="0"/>
          </a:p>
        </p:txBody>
      </p:sp>
      <p:sp>
        <p:nvSpPr>
          <p:cNvPr id="270339" name="Rectangle 3"/>
          <p:cNvSpPr>
            <a:spLocks noGrp="1" noChangeArrowheads="1"/>
          </p:cNvSpPr>
          <p:nvPr>
            <p:ph idx="1"/>
          </p:nvPr>
        </p:nvSpPr>
        <p:spPr>
          <a:xfrm>
            <a:off x="1096206" y="1904999"/>
            <a:ext cx="7858882" cy="476408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State of Punjab V. M/s. Associated Hotels of India, [1972] 2 SCR 937</a:t>
            </a:r>
          </a:p>
          <a:p>
            <a:r>
              <a:rPr lang="en-US" sz="2800" dirty="0" smtClean="0"/>
              <a:t>Northern India Caterers V. Lt. Governor Of Delhi,    [1979] 	1 SCR 557</a:t>
            </a:r>
          </a:p>
          <a:p>
            <a:r>
              <a:rPr lang="en-US" sz="2800" dirty="0" smtClean="0"/>
              <a:t>61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Law Commission of India Report</a:t>
            </a:r>
          </a:p>
          <a:p>
            <a:r>
              <a:rPr lang="en-US" sz="2800" dirty="0" smtClean="0"/>
              <a:t>Article 366(29A)(f)</a:t>
            </a:r>
            <a:endParaRPr lang="en-IN" sz="2800" dirty="0"/>
          </a:p>
          <a:p>
            <a:pPr lvl="1"/>
            <a:endParaRPr lang="en-IN" sz="2000" dirty="0"/>
          </a:p>
          <a:p>
            <a:pPr lvl="1"/>
            <a:endParaRPr lang="en-US" sz="2000" dirty="0" smtClean="0"/>
          </a:p>
          <a:p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96B0-2238-4E5A-BF5A-AC263922F853}" type="datetime8">
              <a:rPr lang="en-US"/>
              <a:pPr/>
              <a:t>26-May-14 4:43 PM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22AD5-BB4D-437B-A653-F47E47515986}" type="slidenum">
              <a:rPr lang="en-US"/>
              <a:pPr/>
              <a:t>11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4287043"/>
            <a:ext cx="4032448" cy="2513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78456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5201" y="620688"/>
            <a:ext cx="6589199" cy="1280890"/>
          </a:xfrm>
        </p:spPr>
        <p:txBody>
          <a:bodyPr/>
          <a:lstStyle/>
          <a:p>
            <a:r>
              <a:rPr lang="en-US" dirty="0" smtClean="0"/>
              <a:t>Restaurant Industry</a:t>
            </a:r>
            <a:endParaRPr lang="en-US" dirty="0"/>
          </a:p>
        </p:txBody>
      </p:sp>
      <p:sp>
        <p:nvSpPr>
          <p:cNvPr id="27033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904999"/>
            <a:ext cx="8704263" cy="476408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Definition of Service – S.65B(44)</a:t>
            </a:r>
          </a:p>
          <a:p>
            <a:r>
              <a:rPr lang="en-US" sz="2400" dirty="0" smtClean="0"/>
              <a:t>Exclusions – Clause (a), Sub Clause (ii)</a:t>
            </a:r>
          </a:p>
          <a:p>
            <a:r>
              <a:rPr lang="en-US" sz="2200" dirty="0" smtClean="0"/>
              <a:t>TDS of Article 366(29A)(f)</a:t>
            </a:r>
          </a:p>
          <a:p>
            <a:pPr lvl="1" algn="just"/>
            <a:r>
              <a:rPr lang="en-IN" sz="2000" dirty="0" smtClean="0"/>
              <a:t>a </a:t>
            </a:r>
            <a:r>
              <a:rPr lang="en-IN" sz="2000" dirty="0"/>
              <a:t>tax on the supply, by way of or as a part of any service or </a:t>
            </a:r>
            <a:endParaRPr lang="en-IN" sz="2000" dirty="0" smtClean="0"/>
          </a:p>
          <a:p>
            <a:pPr lvl="1" algn="just"/>
            <a:r>
              <a:rPr lang="en-IN" sz="2000" dirty="0" smtClean="0"/>
              <a:t>in </a:t>
            </a:r>
            <a:r>
              <a:rPr lang="en-IN" sz="2000" dirty="0"/>
              <a:t>any other manner whatsoever, </a:t>
            </a:r>
            <a:endParaRPr lang="en-IN" sz="2000" dirty="0" smtClean="0"/>
          </a:p>
          <a:p>
            <a:pPr lvl="1" algn="just"/>
            <a:r>
              <a:rPr lang="en-IN" sz="2000" dirty="0" smtClean="0"/>
              <a:t>of </a:t>
            </a:r>
            <a:r>
              <a:rPr lang="en-IN" sz="2000" dirty="0"/>
              <a:t>goods, being food or any other article for human consumption or </a:t>
            </a:r>
            <a:endParaRPr lang="en-IN" sz="2000" dirty="0" smtClean="0"/>
          </a:p>
          <a:p>
            <a:pPr lvl="1" algn="just"/>
            <a:r>
              <a:rPr lang="en-IN" sz="2000" dirty="0" smtClean="0"/>
              <a:t>any </a:t>
            </a:r>
            <a:r>
              <a:rPr lang="en-IN" sz="2000" dirty="0"/>
              <a:t>drink (whether or not intoxicating), </a:t>
            </a:r>
            <a:endParaRPr lang="en-IN" sz="2000" dirty="0" smtClean="0"/>
          </a:p>
          <a:p>
            <a:pPr lvl="1" algn="just"/>
            <a:r>
              <a:rPr lang="en-IN" sz="2000" dirty="0" smtClean="0"/>
              <a:t>where </a:t>
            </a:r>
            <a:r>
              <a:rPr lang="en-IN" sz="2000" dirty="0"/>
              <a:t>such supply or service, </a:t>
            </a:r>
            <a:endParaRPr lang="en-IN" sz="2000" dirty="0" smtClean="0"/>
          </a:p>
          <a:p>
            <a:pPr lvl="1" algn="just"/>
            <a:r>
              <a:rPr lang="en-IN" sz="2000" dirty="0" smtClean="0"/>
              <a:t>is </a:t>
            </a:r>
            <a:r>
              <a:rPr lang="en-IN" sz="2000" dirty="0"/>
              <a:t>for cash, deferred payment or other valuable consideration. </a:t>
            </a:r>
          </a:p>
          <a:p>
            <a:pPr lvl="1"/>
            <a:endParaRPr lang="en-IN" sz="2000" dirty="0"/>
          </a:p>
          <a:p>
            <a:pPr lvl="1"/>
            <a:endParaRPr lang="en-US" sz="2000" dirty="0" smtClean="0"/>
          </a:p>
          <a:p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96B0-2238-4E5A-BF5A-AC263922F853}" type="datetime8">
              <a:rPr lang="en-US"/>
              <a:pPr/>
              <a:t>26-May-14 4:43 PM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22AD5-BB4D-437B-A653-F47E47515986}" type="slidenum">
              <a:rPr lang="en-US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59286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Restaurant Industry</a:t>
            </a:r>
            <a:endParaRPr lang="en-US" dirty="0"/>
          </a:p>
        </p:txBody>
      </p:sp>
      <p:sp>
        <p:nvSpPr>
          <p:cNvPr id="270339" name="Rectangle 3"/>
          <p:cNvSpPr>
            <a:spLocks noGrp="1" noChangeArrowheads="1"/>
          </p:cNvSpPr>
          <p:nvPr>
            <p:ph idx="1"/>
          </p:nvPr>
        </p:nvSpPr>
        <p:spPr>
          <a:xfrm>
            <a:off x="1096206" y="1904999"/>
            <a:ext cx="7858882" cy="476408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Declared Service – Section 66E(</a:t>
            </a:r>
            <a:r>
              <a:rPr lang="en-US" sz="2800" dirty="0" smtClean="0"/>
              <a:t>i</a:t>
            </a:r>
            <a:r>
              <a:rPr lang="en-US" sz="2800" dirty="0" smtClean="0"/>
              <a:t>)</a:t>
            </a:r>
          </a:p>
          <a:p>
            <a:pPr algn="just"/>
            <a:r>
              <a:rPr lang="en-IN" sz="2400" u="sng" dirty="0" smtClean="0"/>
              <a:t>Service </a:t>
            </a:r>
            <a:r>
              <a:rPr lang="en-IN" sz="2400" u="sng" dirty="0"/>
              <a:t>portion in an activity </a:t>
            </a:r>
            <a:endParaRPr lang="en-IN" sz="2400" u="sng" dirty="0" smtClean="0"/>
          </a:p>
          <a:p>
            <a:pPr algn="just"/>
            <a:r>
              <a:rPr lang="en-IN" sz="2400" dirty="0" smtClean="0"/>
              <a:t>Wherein </a:t>
            </a:r>
            <a:r>
              <a:rPr lang="en-IN" sz="2400" dirty="0"/>
              <a:t>goods, </a:t>
            </a:r>
            <a:endParaRPr lang="en-IN" sz="2400" dirty="0" smtClean="0"/>
          </a:p>
          <a:p>
            <a:pPr algn="just"/>
            <a:r>
              <a:rPr lang="en-IN" sz="2400" dirty="0" smtClean="0"/>
              <a:t>being </a:t>
            </a:r>
            <a:r>
              <a:rPr lang="en-IN" sz="2400" dirty="0"/>
              <a:t>food or any other article of human consumption or </a:t>
            </a:r>
            <a:endParaRPr lang="en-IN" sz="2400" dirty="0" smtClean="0"/>
          </a:p>
          <a:p>
            <a:pPr algn="just"/>
            <a:r>
              <a:rPr lang="en-IN" sz="2400" dirty="0" smtClean="0"/>
              <a:t>any </a:t>
            </a:r>
            <a:r>
              <a:rPr lang="en-IN" sz="2400" dirty="0"/>
              <a:t>drink (whether or not intoxicating) </a:t>
            </a:r>
            <a:endParaRPr lang="en-IN" sz="2400" dirty="0" smtClean="0"/>
          </a:p>
          <a:p>
            <a:pPr algn="just"/>
            <a:r>
              <a:rPr lang="en-IN" sz="2400" dirty="0" smtClean="0"/>
              <a:t>is </a:t>
            </a:r>
            <a:r>
              <a:rPr lang="en-IN" sz="2400" dirty="0"/>
              <a:t>supplied in any manner as a part of the </a:t>
            </a:r>
            <a:r>
              <a:rPr lang="en-IN" sz="2400" dirty="0" smtClean="0"/>
              <a:t>activity</a:t>
            </a:r>
            <a:endParaRPr lang="en-IN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96B0-2238-4E5A-BF5A-AC263922F853}" type="datetime8">
              <a:rPr lang="en-US"/>
              <a:pPr/>
              <a:t>27-May-14 11:49 AM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22AD5-BB4D-437B-A653-F47E47515986}" type="slidenum">
              <a:rPr lang="en-US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16781"/>
      </p:ext>
    </p:extLst>
  </p:cSld>
  <p:clrMapOvr>
    <a:masterClrMapping/>
  </p:clrMapOvr>
  <p:transition spd="med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Restaurant Industry</a:t>
            </a:r>
            <a:endParaRPr lang="en-US" dirty="0"/>
          </a:p>
        </p:txBody>
      </p:sp>
      <p:sp>
        <p:nvSpPr>
          <p:cNvPr id="27033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268761"/>
            <a:ext cx="8704263" cy="540032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Valuation</a:t>
            </a:r>
          </a:p>
          <a:p>
            <a:pPr algn="just"/>
            <a:r>
              <a:rPr lang="en-IN" sz="2400" dirty="0" smtClean="0"/>
              <a:t>Rule 2C of the Service Tax Valuation Rules, 2006 – Effective Rate</a:t>
            </a:r>
            <a:endParaRPr lang="en-IN" sz="2200" dirty="0"/>
          </a:p>
          <a:p>
            <a:pPr lvl="1"/>
            <a:endParaRPr lang="en-US" sz="2000" dirty="0" smtClean="0"/>
          </a:p>
          <a:p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96B0-2238-4E5A-BF5A-AC263922F853}" type="datetime8">
              <a:rPr lang="en-US"/>
              <a:pPr/>
              <a:t>27-May-14 11:49 AM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22AD5-BB4D-437B-A653-F47E47515986}" type="slidenum">
              <a:rPr lang="en-US"/>
              <a:pPr/>
              <a:t>14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380141"/>
              </p:ext>
            </p:extLst>
          </p:nvPr>
        </p:nvGraphicFramePr>
        <p:xfrm>
          <a:off x="477386" y="2564903"/>
          <a:ext cx="8666613" cy="4104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0318"/>
                <a:gridCol w="5904656"/>
                <a:gridCol w="1331639"/>
              </a:tblGrid>
              <a:tr h="131659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</a:rPr>
                        <a:t>Sl. No.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</a:rPr>
                        <a:t>Description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effectLst/>
                        </a:rPr>
                        <a:t>Percentage of the total amount</a:t>
                      </a:r>
                      <a:endParaRPr lang="en-IN" dirty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59327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(1)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(2)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(3)</a:t>
                      </a:r>
                    </a:p>
                  </a:txBody>
                  <a:tcPr marL="68580" marR="68580" marT="0" marB="0"/>
                </a:tc>
              </a:tr>
              <a:tr h="219431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2400" dirty="0">
                          <a:effectLst/>
                        </a:rPr>
                        <a:t>Service portion in an activity wherein goods, being food or any other article of human consumption or any drink (whether or not intoxicating) is supplied in any manner as a part of the activity, </a:t>
                      </a:r>
                      <a:r>
                        <a:rPr lang="en-IN" sz="2400" u="sng" dirty="0">
                          <a:effectLst/>
                        </a:rPr>
                        <a:t>at a restaurant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40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2640392"/>
      </p:ext>
    </p:extLst>
  </p:cSld>
  <p:clrMapOvr>
    <a:masterClrMapping/>
  </p:clrMapOvr>
  <p:transition spd="med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 Door Catering Industry</a:t>
            </a:r>
            <a:endParaRPr lang="en-US" dirty="0"/>
          </a:p>
        </p:txBody>
      </p:sp>
      <p:sp>
        <p:nvSpPr>
          <p:cNvPr id="27033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268761"/>
            <a:ext cx="8704263" cy="540032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Valuation</a:t>
            </a:r>
          </a:p>
          <a:p>
            <a:pPr algn="just"/>
            <a:r>
              <a:rPr lang="en-IN" sz="2400" dirty="0" smtClean="0"/>
              <a:t>Rule 2C of the Service Tax Valuation Rules, 2006</a:t>
            </a:r>
            <a:endParaRPr lang="en-IN" sz="2200" dirty="0"/>
          </a:p>
          <a:p>
            <a:pPr lvl="1"/>
            <a:endParaRPr lang="en-US" sz="2000" dirty="0" smtClean="0"/>
          </a:p>
          <a:p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96B0-2238-4E5A-BF5A-AC263922F853}" type="datetime8">
              <a:rPr lang="en-US"/>
              <a:pPr/>
              <a:t>26-May-14 4:43 PM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22AD5-BB4D-437B-A653-F47E47515986}" type="slidenum">
              <a:rPr lang="en-US"/>
              <a:pPr/>
              <a:t>15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887551"/>
              </p:ext>
            </p:extLst>
          </p:nvPr>
        </p:nvGraphicFramePr>
        <p:xfrm>
          <a:off x="477386" y="2564902"/>
          <a:ext cx="8666613" cy="4104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8270"/>
                <a:gridCol w="6408712"/>
                <a:gridCol w="1259631"/>
              </a:tblGrid>
              <a:tr h="147423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</a:rPr>
                        <a:t>Sl. No.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</a:rPr>
                        <a:t>Description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effectLst/>
                        </a:rPr>
                        <a:t>Percentage of the total amount</a:t>
                      </a:r>
                      <a:endParaRPr lang="en-IN" dirty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66431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(1)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(2)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(3)</a:t>
                      </a:r>
                    </a:p>
                  </a:txBody>
                  <a:tcPr marL="68580" marR="68580" marT="0" marB="0"/>
                </a:tc>
              </a:tr>
              <a:tr h="196564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2400" dirty="0">
                          <a:effectLst/>
                        </a:rPr>
                        <a:t>Service portion in outdoor catering wherein goods, being food or any other article of human consumption or any drink (whether or not intoxicating) is supplied in any manner as a part of such </a:t>
                      </a:r>
                      <a:r>
                        <a:rPr lang="en-IN" sz="2400" u="sng" dirty="0">
                          <a:effectLst/>
                        </a:rPr>
                        <a:t>outdoor catering </a:t>
                      </a:r>
                      <a:endParaRPr lang="en-IN" u="sng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60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4110619"/>
      </p:ext>
    </p:extLst>
  </p:cSld>
  <p:clrMapOvr>
    <a:masterClrMapping/>
  </p:clrMapOvr>
  <p:transition spd="med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Restaurant Industry</a:t>
            </a:r>
            <a:endParaRPr lang="en-US" dirty="0"/>
          </a:p>
        </p:txBody>
      </p:sp>
      <p:sp>
        <p:nvSpPr>
          <p:cNvPr id="27033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269032"/>
            <a:ext cx="8704263" cy="540032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Valuation</a:t>
            </a:r>
          </a:p>
          <a:p>
            <a:pPr algn="just"/>
            <a:r>
              <a:rPr lang="en-IN" sz="2400" dirty="0" smtClean="0"/>
              <a:t>Rule 2C of the Service Tax Valuation Rules, 2006</a:t>
            </a:r>
          </a:p>
          <a:p>
            <a:pPr algn="just"/>
            <a:r>
              <a:rPr lang="en-IN" sz="2200" dirty="0"/>
              <a:t>Explanation 1. - </a:t>
            </a:r>
            <a:r>
              <a:rPr lang="en-IN" sz="2200" dirty="0" smtClean="0"/>
              <a:t>“</a:t>
            </a:r>
            <a:r>
              <a:rPr lang="en-IN" sz="2200" dirty="0"/>
              <a:t>total amount” </a:t>
            </a:r>
            <a:r>
              <a:rPr lang="en-IN" sz="2200" dirty="0" smtClean="0"/>
              <a:t>= gross </a:t>
            </a:r>
            <a:r>
              <a:rPr lang="en-IN" sz="2200" dirty="0"/>
              <a:t>amount charged </a:t>
            </a:r>
            <a:r>
              <a:rPr lang="en-IN" sz="2200" dirty="0" smtClean="0"/>
              <a:t>+FMV of </a:t>
            </a:r>
            <a:r>
              <a:rPr lang="en-IN" sz="2200" dirty="0"/>
              <a:t>all goods and services supplied </a:t>
            </a:r>
            <a:r>
              <a:rPr lang="en-IN" sz="2200" dirty="0" smtClean="0"/>
              <a:t>- amount </a:t>
            </a:r>
            <a:r>
              <a:rPr lang="en-IN" sz="2200" dirty="0"/>
              <a:t>charged for such goods or services, if </a:t>
            </a:r>
            <a:r>
              <a:rPr lang="en-IN" sz="2200" dirty="0" smtClean="0"/>
              <a:t>any - VAT </a:t>
            </a:r>
            <a:endParaRPr lang="en-IN" sz="2200" dirty="0"/>
          </a:p>
          <a:p>
            <a:pPr algn="just"/>
            <a:endParaRPr lang="en-IN" sz="2200" dirty="0"/>
          </a:p>
          <a:p>
            <a:pPr algn="just"/>
            <a:r>
              <a:rPr lang="en-IN" sz="2200" dirty="0"/>
              <a:t>Provided that the fair market value of goods and services so supplied may be determined in accordance with the generally accepted accounting principles. </a:t>
            </a:r>
          </a:p>
          <a:p>
            <a:pPr algn="just"/>
            <a:endParaRPr lang="en-IN" sz="2200" dirty="0"/>
          </a:p>
          <a:p>
            <a:pPr algn="just"/>
            <a:r>
              <a:rPr lang="en-IN" sz="2200" dirty="0"/>
              <a:t>Explanation 2. </a:t>
            </a:r>
            <a:r>
              <a:rPr lang="en-IN" sz="2200" dirty="0" smtClean="0"/>
              <a:t>– No CENVAT </a:t>
            </a:r>
            <a:r>
              <a:rPr lang="en-IN" sz="2200" dirty="0"/>
              <a:t>credit of duties </a:t>
            </a:r>
            <a:r>
              <a:rPr lang="en-IN" sz="2200" dirty="0" smtClean="0"/>
              <a:t>on input under </a:t>
            </a:r>
            <a:r>
              <a:rPr lang="en-IN" sz="2200" dirty="0"/>
              <a:t>Chapters 1 to 22 of the Central Excise Tariff Act, 1985 (5 of 1986 ).]</a:t>
            </a:r>
          </a:p>
          <a:p>
            <a:pPr algn="just"/>
            <a:endParaRPr lang="en-IN" sz="2200" dirty="0"/>
          </a:p>
          <a:p>
            <a:pPr lvl="1"/>
            <a:endParaRPr lang="en-US" sz="2000" dirty="0" smtClean="0"/>
          </a:p>
          <a:p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96B0-2238-4E5A-BF5A-AC263922F853}" type="datetime8">
              <a:rPr lang="en-US"/>
              <a:pPr/>
              <a:t>27-May-14 11:50 AM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22AD5-BB4D-437B-A653-F47E47515986}" type="slidenum">
              <a:rPr lang="en-US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378955"/>
      </p:ext>
    </p:extLst>
  </p:cSld>
  <p:clrMapOvr>
    <a:masterClrMapping/>
  </p:clrMapOvr>
  <p:transition spd="med"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Restaurant </a:t>
            </a:r>
            <a:r>
              <a:rPr lang="en-US" dirty="0" smtClean="0"/>
              <a:t>Industry</a:t>
            </a:r>
            <a:endParaRPr lang="en-US" dirty="0"/>
          </a:p>
        </p:txBody>
      </p:sp>
      <p:sp>
        <p:nvSpPr>
          <p:cNvPr id="27033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268761"/>
            <a:ext cx="8704263" cy="540032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Exemption – Restaurant</a:t>
            </a:r>
          </a:p>
          <a:p>
            <a:r>
              <a:rPr lang="en-US" sz="2800" dirty="0" smtClean="0"/>
              <a:t>Notification No.25/12 ST dt.20.6.12</a:t>
            </a:r>
          </a:p>
          <a:p>
            <a:r>
              <a:rPr lang="en-IN" sz="2800" dirty="0"/>
              <a:t>Services provided in relation to serving of food or </a:t>
            </a:r>
            <a:endParaRPr lang="en-IN" sz="2800" dirty="0" smtClean="0"/>
          </a:p>
          <a:p>
            <a:r>
              <a:rPr lang="en-IN" sz="2800" dirty="0" smtClean="0"/>
              <a:t>beverages </a:t>
            </a:r>
            <a:r>
              <a:rPr lang="en-IN" sz="2800" dirty="0"/>
              <a:t>by a restaurant, eating joint or a mess, </a:t>
            </a:r>
          </a:p>
          <a:p>
            <a:r>
              <a:rPr lang="en-IN" sz="2800" dirty="0" smtClean="0"/>
              <a:t>other </a:t>
            </a:r>
            <a:r>
              <a:rPr lang="en-IN" sz="2800" dirty="0"/>
              <a:t>than those having </a:t>
            </a:r>
            <a:endParaRPr lang="en-IN" sz="2800" dirty="0" smtClean="0"/>
          </a:p>
          <a:p>
            <a:pPr lvl="1"/>
            <a:r>
              <a:rPr lang="en-IN" sz="2600" dirty="0" smtClean="0"/>
              <a:t>(</a:t>
            </a:r>
            <a:r>
              <a:rPr lang="en-IN" sz="2600" dirty="0"/>
              <a:t>i</a:t>
            </a:r>
            <a:r>
              <a:rPr lang="en-IN" sz="2600" dirty="0"/>
              <a:t>) the facility of air-conditioning or central air-heating in any part of the establishment, at any time during the year, and </a:t>
            </a:r>
            <a:endParaRPr lang="en-IN" sz="2600" dirty="0" smtClean="0"/>
          </a:p>
          <a:p>
            <a:pPr lvl="1"/>
            <a:r>
              <a:rPr lang="en-IN" sz="2600" dirty="0" smtClean="0"/>
              <a:t>(</a:t>
            </a:r>
            <a:r>
              <a:rPr lang="en-IN" sz="2600" dirty="0"/>
              <a:t>ii) a licence to serve alcoholic </a:t>
            </a:r>
            <a:r>
              <a:rPr lang="en-IN" sz="2600" dirty="0" smtClean="0"/>
              <a:t>beverages</a:t>
            </a:r>
          </a:p>
          <a:p>
            <a:pPr algn="r"/>
            <a:r>
              <a:rPr lang="en-IN" sz="2800" dirty="0" smtClean="0"/>
              <a:t>Upto</a:t>
            </a:r>
            <a:r>
              <a:rPr lang="en-IN" sz="2800" dirty="0" smtClean="0"/>
              <a:t> 28.2.13</a:t>
            </a:r>
          </a:p>
          <a:p>
            <a:pPr algn="r"/>
            <a:endParaRPr lang="en-IN" sz="2800" dirty="0" smtClean="0"/>
          </a:p>
          <a:p>
            <a:pPr algn="r"/>
            <a:endParaRPr lang="en-IN" sz="2800" dirty="0" smtClean="0"/>
          </a:p>
          <a:p>
            <a:endParaRPr lang="en-US" sz="2800" dirty="0" smtClean="0"/>
          </a:p>
          <a:p>
            <a:pPr lvl="1"/>
            <a:endParaRPr lang="en-US" sz="2000" dirty="0" smtClean="0"/>
          </a:p>
          <a:p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96B0-2238-4E5A-BF5A-AC263922F853}" type="datetime8">
              <a:rPr lang="en-US"/>
              <a:pPr/>
              <a:t>27-May-14 11:57 AM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22AD5-BB4D-437B-A653-F47E47515986}" type="slidenum">
              <a:rPr lang="en-US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073053"/>
      </p:ext>
    </p:extLst>
  </p:cSld>
  <p:clrMapOvr>
    <a:masterClrMapping/>
  </p:clrMapOvr>
  <p:transition spd="med">
    <p:pul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Restaurant </a:t>
            </a:r>
            <a:r>
              <a:rPr lang="en-US" dirty="0" smtClean="0"/>
              <a:t>Industry</a:t>
            </a:r>
            <a:endParaRPr lang="en-US" dirty="0"/>
          </a:p>
        </p:txBody>
      </p:sp>
      <p:sp>
        <p:nvSpPr>
          <p:cNvPr id="27033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268761"/>
            <a:ext cx="8704263" cy="540032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Exemption – Restaurant</a:t>
            </a:r>
          </a:p>
          <a:p>
            <a:r>
              <a:rPr lang="en-US" sz="2800" dirty="0" smtClean="0"/>
              <a:t>Notification No.25/12 ST dt.20.6.12</a:t>
            </a:r>
          </a:p>
          <a:p>
            <a:pPr algn="just"/>
            <a:r>
              <a:rPr lang="en-IN" sz="2800" dirty="0" smtClean="0"/>
              <a:t>Services </a:t>
            </a:r>
            <a:r>
              <a:rPr lang="en-IN" sz="2800" dirty="0"/>
              <a:t>provided in relation to serving of food or </a:t>
            </a:r>
            <a:endParaRPr lang="en-IN" sz="2800" dirty="0" smtClean="0"/>
          </a:p>
          <a:p>
            <a:pPr algn="just"/>
            <a:r>
              <a:rPr lang="en-IN" sz="2800" dirty="0" smtClean="0"/>
              <a:t>beverages </a:t>
            </a:r>
            <a:r>
              <a:rPr lang="en-IN" sz="2800" dirty="0"/>
              <a:t>by a restaurant, eating joint or a mess, </a:t>
            </a:r>
            <a:endParaRPr lang="en-IN" sz="2800" dirty="0" smtClean="0"/>
          </a:p>
          <a:p>
            <a:pPr algn="just"/>
            <a:r>
              <a:rPr lang="en-IN" sz="2800" dirty="0" smtClean="0"/>
              <a:t>other </a:t>
            </a:r>
            <a:r>
              <a:rPr lang="en-IN" sz="2800" dirty="0"/>
              <a:t>than those having the facility of air-conditioning or central air-heating in any part of the establishment, at any time during the year</a:t>
            </a:r>
            <a:r>
              <a:rPr lang="en-IN" sz="2800" dirty="0" smtClean="0"/>
              <a:t>;</a:t>
            </a:r>
            <a:endParaRPr lang="en-IN" sz="2800" dirty="0" smtClean="0"/>
          </a:p>
          <a:p>
            <a:pPr algn="r"/>
            <a:r>
              <a:rPr lang="en-IN" sz="2800" dirty="0" smtClean="0"/>
              <a:t>From 1.3.13</a:t>
            </a:r>
          </a:p>
          <a:p>
            <a:pPr algn="r"/>
            <a:endParaRPr lang="en-IN" sz="2800" dirty="0" smtClean="0"/>
          </a:p>
          <a:p>
            <a:pPr algn="r"/>
            <a:endParaRPr lang="en-IN" sz="2800" dirty="0" smtClean="0"/>
          </a:p>
          <a:p>
            <a:endParaRPr lang="en-US" sz="2800" dirty="0" smtClean="0"/>
          </a:p>
          <a:p>
            <a:pPr lvl="1"/>
            <a:endParaRPr lang="en-US" sz="2000" dirty="0" smtClean="0"/>
          </a:p>
          <a:p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96B0-2238-4E5A-BF5A-AC263922F853}" type="datetime8">
              <a:rPr lang="en-US"/>
              <a:pPr/>
              <a:t>27-May-14 11:57 AM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22AD5-BB4D-437B-A653-F47E47515986}" type="slidenum">
              <a:rPr lang="en-US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183224"/>
      </p:ext>
    </p:extLst>
  </p:cSld>
  <p:clrMapOvr>
    <a:masterClrMapping/>
  </p:clrMapOvr>
  <p:transition spd="med">
    <p:pull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Restaurant Industry</a:t>
            </a:r>
            <a:endParaRPr lang="en-US" dirty="0"/>
          </a:p>
        </p:txBody>
      </p:sp>
      <p:sp>
        <p:nvSpPr>
          <p:cNvPr id="270339" name="Rectangle 3"/>
          <p:cNvSpPr>
            <a:spLocks noGrp="1" noChangeArrowheads="1"/>
          </p:cNvSpPr>
          <p:nvPr>
            <p:ph idx="1"/>
          </p:nvPr>
        </p:nvSpPr>
        <p:spPr>
          <a:xfrm>
            <a:off x="1096206" y="1904999"/>
            <a:ext cx="7858882" cy="4764089"/>
          </a:xfrm>
        </p:spPr>
        <p:txBody>
          <a:bodyPr>
            <a:normAutofit/>
          </a:bodyPr>
          <a:lstStyle/>
          <a:p>
            <a:r>
              <a:rPr lang="en-US" sz="2200" dirty="0" smtClean="0"/>
              <a:t>BSNL V. UOI </a:t>
            </a:r>
            <a:r>
              <a:rPr lang="en-US" sz="2200" dirty="0"/>
              <a:t>– 2006 (2) STR 161 (SC)</a:t>
            </a:r>
          </a:p>
          <a:p>
            <a:r>
              <a:rPr lang="en-US" sz="2200" dirty="0"/>
              <a:t>Kerala Classified Hotels &amp; Resorts Association V. UOI</a:t>
            </a:r>
          </a:p>
          <a:p>
            <a:pPr lvl="1"/>
            <a:r>
              <a:rPr lang="en-US" sz="2000" dirty="0"/>
              <a:t>2013 (31) STR 257 (Ker.)</a:t>
            </a:r>
          </a:p>
          <a:p>
            <a:r>
              <a:rPr lang="en-US" sz="2400" dirty="0" smtClean="0"/>
              <a:t>M/s. Hotel East Park &amp; Another V. UOI &amp; Another</a:t>
            </a:r>
          </a:p>
          <a:p>
            <a:pPr lvl="1"/>
            <a:r>
              <a:rPr lang="en-US" sz="2200" dirty="0" smtClean="0"/>
              <a:t>2014-TIOL-758-HC-Chhattisgarh-ST</a:t>
            </a:r>
          </a:p>
          <a:p>
            <a:r>
              <a:rPr lang="en-US" sz="2400" dirty="0" smtClean="0"/>
              <a:t>Indian Hotels &amp; Restaurant Association V. UOI</a:t>
            </a:r>
          </a:p>
          <a:p>
            <a:pPr lvl="1"/>
            <a:r>
              <a:rPr lang="en-US" sz="2200" dirty="0" smtClean="0"/>
              <a:t>2014-TIOL-498-HC-MUM-ST</a:t>
            </a:r>
            <a:endParaRPr lang="en-US" sz="2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96B0-2238-4E5A-BF5A-AC263922F853}" type="datetime8">
              <a:rPr lang="en-US"/>
              <a:pPr/>
              <a:t>26-May-14 4:43 PM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22AD5-BB4D-437B-A653-F47E47515986}" type="slidenum">
              <a:rPr lang="en-US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973951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 of Hospitality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5" y="1340768"/>
            <a:ext cx="7706816" cy="5400600"/>
          </a:xfrm>
        </p:spPr>
        <p:txBody>
          <a:bodyPr>
            <a:normAutofit/>
          </a:bodyPr>
          <a:lstStyle/>
          <a:p>
            <a:pPr algn="just"/>
            <a:r>
              <a:rPr lang="en-IN" sz="3600" b="1" dirty="0"/>
              <a:t>Hospitality</a:t>
            </a:r>
            <a:r>
              <a:rPr lang="en-IN" sz="3600" dirty="0"/>
              <a:t> is the relationship between the guest and the host, </a:t>
            </a:r>
            <a:r>
              <a:rPr lang="en-IN" sz="3600" dirty="0" smtClean="0"/>
              <a:t>or</a:t>
            </a:r>
          </a:p>
          <a:p>
            <a:pPr algn="just"/>
            <a:r>
              <a:rPr lang="en-IN" sz="3600" dirty="0" smtClean="0"/>
              <a:t> The </a:t>
            </a:r>
            <a:r>
              <a:rPr lang="en-IN" sz="3600" dirty="0"/>
              <a:t>act or practice of being hospitable. </a:t>
            </a:r>
            <a:endParaRPr lang="en-IN" sz="3600" dirty="0" smtClean="0"/>
          </a:p>
          <a:p>
            <a:pPr algn="just"/>
            <a:r>
              <a:rPr lang="en-IN" sz="3600" dirty="0" smtClean="0"/>
              <a:t>This </a:t>
            </a:r>
            <a:r>
              <a:rPr lang="en-IN" sz="3600" dirty="0"/>
              <a:t>includes the reception and entertainment of guests, visitors, or strangers</a:t>
            </a:r>
            <a:r>
              <a:rPr lang="en-IN" sz="3600" dirty="0" smtClean="0"/>
              <a:t>.</a:t>
            </a:r>
          </a:p>
          <a:p>
            <a:pPr algn="just"/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20153-D2BD-432E-AEC7-9BA88E422F64}" type="datetime8">
              <a:rPr lang="en-US" smtClean="0"/>
              <a:pPr/>
              <a:t>26-May-14 4:43 PM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2E26-809D-42F7-AC3F-7B3E6DB27FA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66143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116632"/>
            <a:ext cx="6589199" cy="799388"/>
          </a:xfrm>
        </p:spPr>
        <p:txBody>
          <a:bodyPr/>
          <a:lstStyle/>
          <a:p>
            <a:r>
              <a:rPr lang="en-US" dirty="0" smtClean="0"/>
              <a:t>Hotel &amp; Restaurant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52908"/>
            <a:ext cx="8820471" cy="5705092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Point of Taxation</a:t>
            </a:r>
          </a:p>
          <a:p>
            <a:pPr lvl="1" algn="just"/>
            <a:r>
              <a:rPr lang="en-US" sz="2200" dirty="0" smtClean="0"/>
              <a:t>Rule 3 of POTR r/w Rule 4A of STR, 94</a:t>
            </a:r>
          </a:p>
          <a:p>
            <a:pPr lvl="1" algn="just"/>
            <a:r>
              <a:rPr lang="en-US" sz="2200" dirty="0" smtClean="0"/>
              <a:t>What about advances for marriage </a:t>
            </a:r>
            <a:r>
              <a:rPr lang="en-US" sz="2200" dirty="0" smtClean="0"/>
              <a:t>etc</a:t>
            </a:r>
            <a:r>
              <a:rPr lang="en-US" sz="2200" dirty="0" smtClean="0"/>
              <a:t>?</a:t>
            </a:r>
          </a:p>
          <a:p>
            <a:pPr algn="just"/>
            <a:r>
              <a:rPr lang="en-US" sz="2400" dirty="0" smtClean="0"/>
              <a:t>Place of Provision of Service</a:t>
            </a:r>
          </a:p>
          <a:p>
            <a:pPr lvl="1" algn="just"/>
            <a:r>
              <a:rPr lang="en-US" sz="2200" dirty="0" smtClean="0"/>
              <a:t>Rule 5 of POPS</a:t>
            </a:r>
          </a:p>
          <a:p>
            <a:pPr lvl="1" algn="just"/>
            <a:r>
              <a:rPr lang="en-US" sz="2200" dirty="0" smtClean="0"/>
              <a:t>Subject to Rule 8 r/w Rule 14 </a:t>
            </a:r>
          </a:p>
          <a:p>
            <a:pPr algn="just"/>
            <a:r>
              <a:rPr lang="en-US" sz="2400" dirty="0" smtClean="0"/>
              <a:t>Reversal of Cenvat Credit if both</a:t>
            </a:r>
          </a:p>
          <a:p>
            <a:pPr lvl="1" algn="just"/>
            <a:r>
              <a:rPr lang="en-US" sz="2200" dirty="0" smtClean="0"/>
              <a:t>Taxable and Exempt services are provided</a:t>
            </a:r>
          </a:p>
          <a:p>
            <a:pPr algn="just"/>
            <a:r>
              <a:rPr lang="en-US" sz="2400" dirty="0" smtClean="0"/>
              <a:t>Computation of threshold exemption limit?</a:t>
            </a:r>
          </a:p>
          <a:p>
            <a:pPr lvl="1" algn="just"/>
            <a:r>
              <a:rPr lang="en-US" sz="2200" dirty="0" smtClean="0"/>
              <a:t>Should exempt services be included?</a:t>
            </a:r>
          </a:p>
          <a:p>
            <a:pPr algn="just"/>
            <a:r>
              <a:rPr lang="en-US" sz="2400" dirty="0" smtClean="0"/>
              <a:t>Registration &amp; Payment</a:t>
            </a:r>
          </a:p>
          <a:p>
            <a:pPr lvl="1" algn="just"/>
            <a:r>
              <a:rPr lang="en-US" sz="2200" dirty="0" smtClean="0"/>
              <a:t>Circular No.165/16/2012 ST dt.20.11.12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20153-D2BD-432E-AEC7-9BA88E422F64}" type="datetime8">
              <a:rPr lang="en-US" smtClean="0"/>
              <a:pPr/>
              <a:t>26-May-14 4:43 PM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2E26-809D-42F7-AC3F-7B3E6DB27FAD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223500"/>
      </p:ext>
    </p:extLst>
  </p:cSld>
  <p:clrMapOvr>
    <a:masterClrMapping/>
  </p:clrMapOvr>
  <p:transition spd="med">
    <p:pull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5" y="2133600"/>
            <a:ext cx="7706816" cy="43716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Taxability Prior to 1.7.12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20153-D2BD-432E-AEC7-9BA88E422F64}" type="datetime8">
              <a:rPr lang="en-US" smtClean="0"/>
              <a:pPr/>
              <a:t>26-May-14 4:43 PM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2E26-809D-42F7-AC3F-7B3E6DB27FAD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502075"/>
              </p:ext>
            </p:extLst>
          </p:nvPr>
        </p:nvGraphicFramePr>
        <p:xfrm>
          <a:off x="971600" y="2699139"/>
          <a:ext cx="7056784" cy="3046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/>
                <a:gridCol w="1944216"/>
                <a:gridCol w="1584176"/>
              </a:tblGrid>
              <a:tr h="46700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Category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Section No.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Mode</a:t>
                      </a:r>
                      <a:endParaRPr lang="en-US" sz="2400" dirty="0"/>
                    </a:p>
                  </a:txBody>
                  <a:tcPr/>
                </a:tc>
              </a:tr>
              <a:tr h="46700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Rent-a-Cab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65(105)(o)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Road</a:t>
                      </a:r>
                      <a:endParaRPr lang="en-US" sz="2400" dirty="0"/>
                    </a:p>
                  </a:txBody>
                  <a:tcPr/>
                </a:tc>
              </a:tr>
              <a:tr h="46700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Tour Operator Service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65(105)(n)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Road</a:t>
                      </a:r>
                      <a:endParaRPr lang="en-US" sz="2400" dirty="0"/>
                    </a:p>
                  </a:txBody>
                  <a:tcPr/>
                </a:tc>
              </a:tr>
              <a:tr h="46700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Transportation of Passengers by Air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65(105)(zzzo)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Air</a:t>
                      </a:r>
                      <a:endParaRPr lang="en-US" sz="2400" dirty="0"/>
                    </a:p>
                  </a:txBody>
                  <a:tcPr/>
                </a:tc>
              </a:tr>
              <a:tr h="80606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Transportation of Passengers</a:t>
                      </a:r>
                      <a:r>
                        <a:rPr lang="en-US" sz="2400" baseline="0" dirty="0" smtClean="0"/>
                        <a:t> by Cruise Ship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65(105)(zzzv)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022" y="186413"/>
            <a:ext cx="3537386" cy="2353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201317"/>
      </p:ext>
    </p:extLst>
  </p:cSld>
  <p:clrMapOvr>
    <a:masterClrMapping/>
  </p:clrMapOvr>
  <p:transition spd="med">
    <p:pull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5" y="1556792"/>
            <a:ext cx="7706816" cy="494846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Taxability post 1.7.12</a:t>
            </a:r>
          </a:p>
          <a:p>
            <a:r>
              <a:rPr lang="en-US" sz="2400" dirty="0" smtClean="0"/>
              <a:t>Negative List – Section 66D(0)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Following items fall under negative list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service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of transportation of passengers, with or without accompanied belongings, by—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(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)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Palatino"/>
              </a:rPr>
              <a:t>	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a stage carriage;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(ii)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Palatino"/>
              </a:rPr>
              <a:t>	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railways in a class other than—</a:t>
            </a:r>
          </a:p>
          <a:p>
            <a:pPr marL="800100" lvl="2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(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A) first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class; or</a:t>
            </a:r>
          </a:p>
          <a:p>
            <a:pPr marL="800100" lvl="2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(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B) an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air-conditioned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coach;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(iii)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Palatino"/>
              </a:rPr>
              <a:t>	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metro, monorail or tramway;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20153-D2BD-432E-AEC7-9BA88E422F64}" type="datetime8">
              <a:rPr lang="en-US" smtClean="0"/>
              <a:pPr/>
              <a:t>26-May-14 4:43 PM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2E26-809D-42F7-AC3F-7B3E6DB27FAD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814397"/>
      </p:ext>
    </p:extLst>
  </p:cSld>
  <p:clrMapOvr>
    <a:masterClrMapping/>
  </p:clrMapOvr>
  <p:transition spd="med">
    <p:pull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5" y="1556792"/>
            <a:ext cx="7706816" cy="494846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Taxability post 1.7.12</a:t>
            </a:r>
          </a:p>
          <a:p>
            <a:r>
              <a:rPr lang="en-US" sz="2400" dirty="0" smtClean="0"/>
              <a:t>Negative List – Section 66D(0)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Following items fall under negative list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service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of transportation of passengers, with or without accompanied belongings, by—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(iv)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Palatino"/>
              </a:rPr>
              <a:t>	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inland waterways;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(v)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Palatino"/>
              </a:rPr>
              <a:t>	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public transport, other than predominantly for tourism purpose, in a vessel between places located in India; and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(vi)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Palatino"/>
              </a:rPr>
              <a:t>	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metered cabs, radio taxis or auto rickshaws;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20153-D2BD-432E-AEC7-9BA88E422F64}" type="datetime8">
              <a:rPr lang="en-US" smtClean="0"/>
              <a:pPr/>
              <a:t>26-May-14 4:43 PM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2E26-809D-42F7-AC3F-7B3E6DB27FAD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345642"/>
      </p:ext>
    </p:extLst>
  </p:cSld>
  <p:clrMapOvr>
    <a:masterClrMapping/>
  </p:clrMapOvr>
  <p:transition spd="med">
    <p:pull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 Industry - Exemptions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556792"/>
            <a:ext cx="8208911" cy="530120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IN" sz="2800" dirty="0" smtClean="0"/>
              <a:t>Transport </a:t>
            </a:r>
            <a:r>
              <a:rPr lang="en-IN" sz="2800" dirty="0"/>
              <a:t>of passengers, with or without accompanied belongings, by -</a:t>
            </a:r>
          </a:p>
          <a:p>
            <a:pPr marL="0" indent="0" algn="just">
              <a:buNone/>
            </a:pPr>
            <a:r>
              <a:rPr lang="en-IN" sz="2800" dirty="0" smtClean="0"/>
              <a:t>(a) air</a:t>
            </a:r>
            <a:r>
              <a:rPr lang="en-IN" sz="2800" dirty="0"/>
              <a:t>, embarking from or terminating in an airport located in the state of Arunachal Pradesh, Assam, Manipur, Meghalaya, Mizoram, Nagaland, Sikkim, or Tripura or at </a:t>
            </a:r>
            <a:r>
              <a:rPr lang="en-IN" sz="2800" dirty="0"/>
              <a:t>Bagdogra</a:t>
            </a:r>
            <a:r>
              <a:rPr lang="en-IN" sz="2800" dirty="0"/>
              <a:t> located in West Bengal; </a:t>
            </a:r>
            <a:r>
              <a:rPr lang="en-IN" sz="2800" dirty="0" smtClean="0"/>
              <a:t>(North Eastern States)</a:t>
            </a:r>
          </a:p>
          <a:p>
            <a:pPr marL="0" indent="0" algn="just">
              <a:buNone/>
            </a:pPr>
            <a:r>
              <a:rPr lang="en-IN" sz="2800" dirty="0" smtClean="0"/>
              <a:t>(b) a contract carriage for the transportation of passengers, </a:t>
            </a:r>
            <a:r>
              <a:rPr lang="en-IN" sz="2800" b="1" u="sng" dirty="0" smtClean="0"/>
              <a:t>excluding </a:t>
            </a:r>
            <a:r>
              <a:rPr lang="en-IN" sz="2800" dirty="0" smtClean="0"/>
              <a:t>tourism, conducted tour, charter or hire; or</a:t>
            </a:r>
          </a:p>
          <a:p>
            <a:pPr marL="0" indent="0" algn="just">
              <a:buNone/>
            </a:pPr>
            <a:r>
              <a:rPr lang="en-IN" sz="2800" dirty="0" smtClean="0"/>
              <a:t>(c) ropeway, cable car or aerial tramway</a:t>
            </a:r>
          </a:p>
          <a:p>
            <a:pPr marL="0" indent="0" algn="r">
              <a:buNone/>
            </a:pPr>
            <a:r>
              <a:rPr lang="en-IN" sz="2800" dirty="0" smtClean="0"/>
              <a:t>Notification No.25/12 ST, Entry No.23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20153-D2BD-432E-AEC7-9BA88E422F64}" type="datetime8">
              <a:rPr lang="en-US" smtClean="0"/>
              <a:pPr/>
              <a:t>26-May-14 4:43 PM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2E26-809D-42F7-AC3F-7B3E6DB27FAD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26013"/>
      </p:ext>
    </p:extLst>
  </p:cSld>
  <p:clrMapOvr>
    <a:masterClrMapping/>
  </p:clrMapOvr>
  <p:transition spd="med">
    <p:pull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 Industry - Abatement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7876420"/>
              </p:ext>
            </p:extLst>
          </p:nvPr>
        </p:nvGraphicFramePr>
        <p:xfrm>
          <a:off x="827583" y="1401077"/>
          <a:ext cx="8064897" cy="4725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7701"/>
                <a:gridCol w="2013195"/>
                <a:gridCol w="1954001"/>
              </a:tblGrid>
              <a:tr h="67255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Mode of Travel</a:t>
                      </a:r>
                      <a:endParaRPr lang="en-US" sz="2400" dirty="0"/>
                    </a:p>
                  </a:txBody>
                  <a:tcPr marL="78023" marR="78023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Abatement</a:t>
                      </a:r>
                      <a:endParaRPr lang="en-US" sz="2400" dirty="0"/>
                    </a:p>
                  </a:txBody>
                  <a:tcPr marL="78023" marR="78023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Condition</a:t>
                      </a:r>
                      <a:endParaRPr lang="en-US" sz="2400" dirty="0"/>
                    </a:p>
                  </a:txBody>
                  <a:tcPr marL="78023" marR="78023"/>
                </a:tc>
              </a:tr>
              <a:tr h="1046775">
                <a:tc>
                  <a:txBody>
                    <a:bodyPr/>
                    <a:lstStyle/>
                    <a:p>
                      <a:r>
                        <a:rPr lang="en-IN" sz="2400" dirty="0">
                          <a:effectLst/>
                        </a:rPr>
                        <a:t>Transport of passengers, with or without accompanied belongings by </a:t>
                      </a:r>
                      <a:r>
                        <a:rPr lang="en-IN" sz="2400" b="1" u="sng" dirty="0" smtClean="0">
                          <a:effectLst/>
                        </a:rPr>
                        <a:t>Rail</a:t>
                      </a:r>
                      <a:endParaRPr lang="en-IN" sz="2400" b="1" u="sng" dirty="0">
                        <a:effectLst/>
                      </a:endParaRPr>
                    </a:p>
                  </a:txBody>
                  <a:tcPr marL="31426" marR="3142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/>
                        </a:rPr>
                        <a:t>70</a:t>
                      </a:r>
                      <a:endParaRPr lang="en-US" sz="2400" dirty="0">
                        <a:effectLst/>
                      </a:endParaRPr>
                    </a:p>
                  </a:txBody>
                  <a:tcPr marL="31426" marR="3142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</a:rPr>
                        <a:t>Nil.</a:t>
                      </a:r>
                    </a:p>
                  </a:txBody>
                  <a:tcPr marL="31426" marR="31426" marT="0" marB="0"/>
                </a:tc>
              </a:tr>
              <a:tr h="1395700">
                <a:tc>
                  <a:txBody>
                    <a:bodyPr/>
                    <a:lstStyle/>
                    <a:p>
                      <a:r>
                        <a:rPr lang="en-IN" sz="2400" dirty="0">
                          <a:effectLst/>
                        </a:rPr>
                        <a:t>Transport of passengers by</a:t>
                      </a:r>
                      <a:r>
                        <a:rPr lang="en-IN" sz="2400" b="1" u="sng" dirty="0">
                          <a:effectLst/>
                        </a:rPr>
                        <a:t> air</a:t>
                      </a:r>
                      <a:r>
                        <a:rPr lang="en-IN" sz="2400" dirty="0">
                          <a:effectLst/>
                        </a:rPr>
                        <a:t>, with or without accompanied belongings</a:t>
                      </a:r>
                    </a:p>
                  </a:txBody>
                  <a:tcPr marL="31426" marR="3142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/>
                        </a:rPr>
                        <a:t>60</a:t>
                      </a:r>
                      <a:endParaRPr lang="en-US" sz="2400" dirty="0">
                        <a:effectLst/>
                      </a:endParaRPr>
                    </a:p>
                  </a:txBody>
                  <a:tcPr marL="31426" marR="3142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/>
                        </a:rPr>
                        <a:t>Only Input Service available as Cenvat</a:t>
                      </a:r>
                      <a:r>
                        <a:rPr lang="en-US" sz="2400" baseline="0" dirty="0" smtClean="0">
                          <a:effectLst/>
                        </a:rPr>
                        <a:t> Credit</a:t>
                      </a:r>
                      <a:endParaRPr lang="en-US" sz="2400" dirty="0">
                        <a:effectLst/>
                      </a:endParaRPr>
                    </a:p>
                  </a:txBody>
                  <a:tcPr marL="31426" marR="31426" marT="0" marB="0"/>
                </a:tc>
              </a:tr>
              <a:tr h="1492525">
                <a:tc>
                  <a:txBody>
                    <a:bodyPr/>
                    <a:lstStyle/>
                    <a:p>
                      <a:r>
                        <a:rPr lang="en-IN" sz="2400" dirty="0">
                          <a:effectLst/>
                        </a:rPr>
                        <a:t>Renting of any motor vehicle designed to carry passengers</a:t>
                      </a:r>
                    </a:p>
                  </a:txBody>
                  <a:tcPr marL="31426" marR="3142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</a:rPr>
                        <a:t>40</a:t>
                      </a:r>
                      <a:endParaRPr lang="en-US" dirty="0">
                        <a:effectLst/>
                      </a:endParaRPr>
                    </a:p>
                  </a:txBody>
                  <a:tcPr marL="31426" marR="3142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/>
                        </a:rPr>
                        <a:t>No Cenvat Credit</a:t>
                      </a:r>
                      <a:endParaRPr lang="en-US" sz="2400" dirty="0">
                        <a:effectLst/>
                      </a:endParaRPr>
                    </a:p>
                  </a:txBody>
                  <a:tcPr marL="31426" marR="31426" marT="0" marB="0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20153-D2BD-432E-AEC7-9BA88E422F64}" type="datetime8">
              <a:rPr lang="en-US" smtClean="0"/>
              <a:pPr/>
              <a:t>26-May-14 4:43 PM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2E26-809D-42F7-AC3F-7B3E6DB27FAD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968945"/>
      </p:ext>
    </p:extLst>
  </p:cSld>
  <p:clrMapOvr>
    <a:masterClrMapping/>
  </p:clrMapOvr>
  <p:transition spd="med">
    <p:pull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803263" cy="1280890"/>
          </a:xfrm>
        </p:spPr>
        <p:txBody>
          <a:bodyPr/>
          <a:lstStyle/>
          <a:p>
            <a:r>
              <a:rPr lang="en-US" dirty="0" smtClean="0"/>
              <a:t>Travel Industry – Reverse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For Rent-a-Cab Service</a:t>
            </a:r>
          </a:p>
          <a:p>
            <a:r>
              <a:rPr lang="en-US" sz="2400" dirty="0" smtClean="0"/>
              <a:t>Conditions for Reverse Charge</a:t>
            </a:r>
          </a:p>
          <a:p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20153-D2BD-432E-AEC7-9BA88E422F64}" type="datetime8">
              <a:rPr lang="en-US" smtClean="0"/>
              <a:pPr/>
              <a:t>26-May-14 4:43 PM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2E26-809D-42F7-AC3F-7B3E6DB27FAD}" type="slidenum">
              <a:rPr lang="en-US" smtClean="0"/>
              <a:pPr/>
              <a:t>26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540704"/>
              </p:ext>
            </p:extLst>
          </p:nvPr>
        </p:nvGraphicFramePr>
        <p:xfrm>
          <a:off x="1942415" y="3442342"/>
          <a:ext cx="60960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Particulars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Service Provider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Service Receiver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Tax</a:t>
                      </a:r>
                      <a:r>
                        <a:rPr lang="en-US" sz="2400" baseline="0" dirty="0" smtClean="0"/>
                        <a:t> payable on Abated Value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NIL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100%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Tax payable</a:t>
                      </a:r>
                      <a:r>
                        <a:rPr lang="en-US" sz="2400" baseline="0" dirty="0" smtClean="0"/>
                        <a:t> on the Full Value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40%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7296122"/>
      </p:ext>
    </p:extLst>
  </p:cSld>
  <p:clrMapOvr>
    <a:masterClrMapping/>
  </p:clrMapOvr>
  <p:transition spd="med">
    <p:pull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229" y="2133600"/>
            <a:ext cx="8023172" cy="377762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Place of Provision of Service</a:t>
            </a:r>
          </a:p>
          <a:p>
            <a:pPr lvl="1"/>
            <a:r>
              <a:rPr lang="en-US" sz="2400" dirty="0" smtClean="0"/>
              <a:t>Rule 11 – For Transportation Service</a:t>
            </a:r>
          </a:p>
          <a:p>
            <a:pPr lvl="2" algn="just"/>
            <a:r>
              <a:rPr lang="en-IN" sz="2400" dirty="0" smtClean="0"/>
              <a:t>The </a:t>
            </a:r>
            <a:r>
              <a:rPr lang="en-IN" sz="2400" dirty="0"/>
              <a:t>place where the passenger embarks on the conveyance for a continuous </a:t>
            </a:r>
            <a:r>
              <a:rPr lang="en-IN" sz="2400" dirty="0" smtClean="0"/>
              <a:t>journey</a:t>
            </a:r>
          </a:p>
          <a:p>
            <a:pPr lvl="1" algn="just"/>
            <a:r>
              <a:rPr lang="en-IN" sz="2400" dirty="0" smtClean="0"/>
              <a:t>Rule 12 – Provision of Services on Board a Conveyance</a:t>
            </a:r>
          </a:p>
          <a:p>
            <a:pPr lvl="2" algn="just"/>
            <a:r>
              <a:rPr lang="en-IN" sz="2400" dirty="0" smtClean="0"/>
              <a:t>The </a:t>
            </a:r>
            <a:r>
              <a:rPr lang="en-IN" sz="2400" dirty="0"/>
              <a:t>first scheduled point of departure of that conveyance for the </a:t>
            </a:r>
            <a:r>
              <a:rPr lang="en-IN" sz="2400" dirty="0" smtClean="0"/>
              <a:t>journey</a:t>
            </a:r>
          </a:p>
          <a:p>
            <a:pPr algn="just"/>
            <a:r>
              <a:rPr lang="en-IN" sz="2800" dirty="0" smtClean="0"/>
              <a:t>Point of Taxation – Rule 3 r/w Rule 8</a:t>
            </a:r>
            <a:endParaRPr lang="en-US" sz="2800" dirty="0" smtClean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20153-D2BD-432E-AEC7-9BA88E422F64}" type="datetime8">
              <a:rPr lang="en-US" smtClean="0"/>
              <a:pPr/>
              <a:t>26-May-14 4:43 PM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2E26-809D-42F7-AC3F-7B3E6DB27FAD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569217"/>
      </p:ext>
    </p:extLst>
  </p:cSld>
  <p:clrMapOvr>
    <a:masterClrMapping/>
  </p:clrMapOvr>
  <p:transition spd="med">
    <p:pull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Tour Operator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12776"/>
            <a:ext cx="8136904" cy="525658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Prior to 1.7.12 - Tour Operator – S.65(115)</a:t>
            </a:r>
          </a:p>
          <a:p>
            <a:r>
              <a:rPr lang="en-US" sz="2400" dirty="0" smtClean="0"/>
              <a:t>Post 1.7.12 - Definition of Service – S.65B(44)</a:t>
            </a:r>
          </a:p>
          <a:p>
            <a:pPr lvl="1"/>
            <a:r>
              <a:rPr lang="en-US" sz="2200" dirty="0" smtClean="0"/>
              <a:t>Journey arranged by educational body not excluded</a:t>
            </a:r>
          </a:p>
          <a:p>
            <a:r>
              <a:rPr lang="en-IN" sz="2400" dirty="0"/>
              <a:t>“tour operator” means any person </a:t>
            </a:r>
            <a:endParaRPr lang="en-IN" sz="2400" dirty="0" smtClean="0"/>
          </a:p>
          <a:p>
            <a:r>
              <a:rPr lang="en-IN" sz="2400" dirty="0" smtClean="0"/>
              <a:t>engaged </a:t>
            </a:r>
            <a:r>
              <a:rPr lang="en-IN" sz="2400" dirty="0"/>
              <a:t>in the business of planning, scheduling, organizing, arranging tours </a:t>
            </a:r>
            <a:endParaRPr lang="en-IN" sz="2400" dirty="0" smtClean="0"/>
          </a:p>
          <a:p>
            <a:r>
              <a:rPr lang="en-IN" sz="2400" dirty="0" smtClean="0"/>
              <a:t>(</a:t>
            </a:r>
            <a:r>
              <a:rPr lang="en-IN" sz="2400" dirty="0"/>
              <a:t>which may include arrangements for accommodation, sightseeing or other similar services) </a:t>
            </a:r>
            <a:endParaRPr lang="en-IN" sz="2400" dirty="0" smtClean="0"/>
          </a:p>
          <a:p>
            <a:r>
              <a:rPr lang="en-IN" sz="2400" dirty="0" smtClean="0"/>
              <a:t>by </a:t>
            </a:r>
            <a:r>
              <a:rPr lang="en-IN" sz="2400" dirty="0"/>
              <a:t>any mode of transport, and </a:t>
            </a:r>
            <a:endParaRPr lang="en-IN" sz="2400" dirty="0" smtClean="0"/>
          </a:p>
          <a:p>
            <a:r>
              <a:rPr lang="en-IN" sz="2400" dirty="0" smtClean="0"/>
              <a:t>includes </a:t>
            </a:r>
            <a:r>
              <a:rPr lang="en-IN" sz="2400" dirty="0"/>
              <a:t>any person engaged in the business of operating tours</a:t>
            </a: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20153-D2BD-432E-AEC7-9BA88E422F64}" type="datetime8">
              <a:rPr lang="en-US" smtClean="0"/>
              <a:pPr/>
              <a:t>26-May-14 5:18 PM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2E26-809D-42F7-AC3F-7B3E6DB27FAD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657564"/>
      </p:ext>
    </p:extLst>
  </p:cSld>
  <p:clrMapOvr>
    <a:masterClrMapping/>
  </p:clrMapOvr>
  <p:transition spd="med">
    <p:pull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Tour Operator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273643"/>
            <a:ext cx="6591985" cy="377762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Abatement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20153-D2BD-432E-AEC7-9BA88E422F64}" type="datetime8">
              <a:rPr lang="en-US" smtClean="0"/>
              <a:pPr/>
              <a:t>26-May-14 5:23 PM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2E26-809D-42F7-AC3F-7B3E6DB27FAD}" type="slidenum">
              <a:rPr lang="en-US" smtClean="0"/>
              <a:pPr/>
              <a:t>29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905405"/>
              </p:ext>
            </p:extLst>
          </p:nvPr>
        </p:nvGraphicFramePr>
        <p:xfrm>
          <a:off x="1096206" y="1913230"/>
          <a:ext cx="7796274" cy="4849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7722"/>
                <a:gridCol w="1656184"/>
                <a:gridCol w="3312368"/>
              </a:tblGrid>
              <a:tr h="44799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Type</a:t>
                      </a:r>
                      <a:r>
                        <a:rPr lang="en-US" sz="2400" baseline="0" dirty="0" smtClean="0"/>
                        <a:t> of Service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Abatement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Conditions</a:t>
                      </a:r>
                      <a:endParaRPr lang="en-US" sz="2400" dirty="0"/>
                    </a:p>
                  </a:txBody>
                  <a:tcPr/>
                </a:tc>
              </a:tr>
              <a:tr h="143604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(i) Package Tour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75%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Bill inclusive</a:t>
                      </a:r>
                      <a:r>
                        <a:rPr lang="en-US" sz="2400" baseline="0" dirty="0" smtClean="0"/>
                        <a:t> of charges for such tour</a:t>
                      </a:r>
                    </a:p>
                    <a:p>
                      <a:r>
                        <a:rPr lang="en-US" sz="2400" baseline="0" dirty="0" smtClean="0"/>
                        <a:t>No Cenvat Credit</a:t>
                      </a:r>
                      <a:endParaRPr lang="en-US" sz="2400" dirty="0"/>
                    </a:p>
                  </a:txBody>
                  <a:tcPr/>
                </a:tc>
              </a:tr>
              <a:tr h="1767439"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effectLst/>
                        </a:rPr>
                        <a:t>(ii) Services solely of arranging or booking accommodation in</a:t>
                      </a:r>
                      <a:r>
                        <a:rPr lang="en-IN" sz="2400" baseline="0" dirty="0" smtClean="0">
                          <a:effectLst/>
                        </a:rPr>
                        <a:t> relation to a tour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Bill must include cost of accommodation</a:t>
                      </a:r>
                    </a:p>
                    <a:p>
                      <a:r>
                        <a:rPr lang="en-US" sz="2400" dirty="0" smtClean="0"/>
                        <a:t>No Cenvat Credit</a:t>
                      </a:r>
                      <a:endParaRPr lang="en-US" sz="2400" dirty="0"/>
                    </a:p>
                  </a:txBody>
                  <a:tcPr/>
                </a:tc>
              </a:tr>
              <a:tr h="110464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Services</a:t>
                      </a:r>
                      <a:r>
                        <a:rPr lang="en-US" sz="2400" baseline="0" dirty="0" smtClean="0"/>
                        <a:t> other than (i) and (ii)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Bill should be for gross</a:t>
                      </a:r>
                      <a:r>
                        <a:rPr lang="en-US" sz="2400" baseline="0" dirty="0" smtClean="0"/>
                        <a:t> amount</a:t>
                      </a:r>
                    </a:p>
                    <a:p>
                      <a:r>
                        <a:rPr lang="en-US" sz="2400" baseline="0" dirty="0" smtClean="0"/>
                        <a:t>No Cenvat Credit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9401321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Guest is God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260" y="2276871"/>
            <a:ext cx="6583140" cy="3858217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20153-D2BD-432E-AEC7-9BA88E422F64}" type="datetime8">
              <a:rPr lang="en-US" smtClean="0"/>
              <a:pPr/>
              <a:t>26-May-14 4:43 PM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2E26-809D-42F7-AC3F-7B3E6DB27FA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20002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5" y="624110"/>
            <a:ext cx="6986736" cy="1280890"/>
          </a:xfrm>
        </p:spPr>
        <p:txBody>
          <a:bodyPr/>
          <a:lstStyle/>
          <a:p>
            <a:r>
              <a:rPr lang="en-US" dirty="0" smtClean="0"/>
              <a:t>Abatement - Convention Centre/ Mandap Keeper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273643"/>
            <a:ext cx="6591985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20153-D2BD-432E-AEC7-9BA88E422F64}" type="datetime8">
              <a:rPr lang="en-US" smtClean="0"/>
              <a:pPr/>
              <a:t>26-May-14 5:33 PM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2E26-809D-42F7-AC3F-7B3E6DB27FAD}" type="slidenum">
              <a:rPr lang="en-US" smtClean="0"/>
              <a:pPr/>
              <a:t>30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978030"/>
              </p:ext>
            </p:extLst>
          </p:nvPr>
        </p:nvGraphicFramePr>
        <p:xfrm>
          <a:off x="1096206" y="1905000"/>
          <a:ext cx="7652258" cy="451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9147"/>
                <a:gridCol w="1800137"/>
                <a:gridCol w="1542974"/>
              </a:tblGrid>
              <a:tr h="87592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Type</a:t>
                      </a:r>
                      <a:r>
                        <a:rPr lang="en-US" sz="2400" baseline="0" dirty="0" smtClean="0"/>
                        <a:t> of Service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Abatement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Conditions</a:t>
                      </a:r>
                      <a:endParaRPr lang="en-US" sz="2400" dirty="0"/>
                    </a:p>
                  </a:txBody>
                  <a:tcPr/>
                </a:tc>
              </a:tr>
              <a:tr h="3641912">
                <a:tc>
                  <a:txBody>
                    <a:bodyPr/>
                    <a:lstStyle/>
                    <a:p>
                      <a:pPr algn="just"/>
                      <a:r>
                        <a:rPr lang="en-IN" sz="2400" dirty="0">
                          <a:effectLst/>
                        </a:rPr>
                        <a:t>Bundled service by way of supply of food or any other article of human consumption or any drink, in a premises (including hotel, convention </a:t>
                      </a:r>
                      <a:r>
                        <a:rPr lang="en-IN" sz="2400" dirty="0" smtClean="0">
                          <a:effectLst/>
                        </a:rPr>
                        <a:t>centre, </a:t>
                      </a:r>
                      <a:r>
                        <a:rPr lang="en-IN" sz="2400" dirty="0">
                          <a:effectLst/>
                        </a:rPr>
                        <a:t>club, pandal, shamiana or any other place, specially arranged for organizing a function) together with renting of such premises</a:t>
                      </a:r>
                      <a:endParaRPr lang="en-IN" dirty="0">
                        <a:effectLst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/>
                        </a:rPr>
                        <a:t>30%</a:t>
                      </a:r>
                      <a:endParaRPr lang="en-US" dirty="0">
                        <a:effectLst/>
                      </a:endParaRPr>
                    </a:p>
                  </a:txBody>
                  <a:tcPr marL="36830" marR="36830"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</a:t>
                      </a:r>
                      <a:r>
                        <a:rPr lang="en-US" sz="2400" baseline="0" dirty="0" smtClean="0"/>
                        <a:t> Credit on inputs falling under CETH 1 to 22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1185938"/>
      </p:ext>
    </p:extLst>
  </p:cSld>
  <p:clrMapOvr>
    <a:masterClrMapping/>
  </p:clrMapOvr>
  <p:transition spd="med">
    <p:pull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116632"/>
            <a:ext cx="6589199" cy="799388"/>
          </a:xfrm>
        </p:spPr>
        <p:txBody>
          <a:bodyPr/>
          <a:lstStyle/>
          <a:p>
            <a:r>
              <a:rPr lang="en-US" dirty="0" smtClean="0"/>
              <a:t>Bundled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52908"/>
            <a:ext cx="8820471" cy="5705092"/>
          </a:xfrm>
        </p:spPr>
        <p:txBody>
          <a:bodyPr>
            <a:normAutofit/>
          </a:bodyPr>
          <a:lstStyle/>
          <a:p>
            <a:r>
              <a:rPr lang="en-IN" sz="2400" dirty="0" smtClean="0"/>
              <a:t>A </a:t>
            </a:r>
            <a:r>
              <a:rPr lang="en-IN" sz="2400" dirty="0"/>
              <a:t>hotel provides a 4-D/3-N package with the facility of breakfast. </a:t>
            </a:r>
            <a:endParaRPr lang="en-IN" sz="2400" dirty="0" smtClean="0"/>
          </a:p>
          <a:p>
            <a:pPr lvl="1"/>
            <a:r>
              <a:rPr lang="en-IN" sz="2200" dirty="0" smtClean="0"/>
              <a:t>Is this bundling in the ordinary course of business? What service?</a:t>
            </a:r>
            <a:endParaRPr lang="en-IN" sz="2200" dirty="0"/>
          </a:p>
          <a:p>
            <a:r>
              <a:rPr lang="en-IN" sz="2400" dirty="0" smtClean="0"/>
              <a:t>Hotel Crown is </a:t>
            </a:r>
            <a:r>
              <a:rPr lang="en-IN" sz="2400" dirty="0"/>
              <a:t>booked for a conference of 100 delegates on a lump sum </a:t>
            </a:r>
            <a:r>
              <a:rPr lang="en-IN" sz="2400" dirty="0" smtClean="0"/>
              <a:t>package </a:t>
            </a:r>
            <a:r>
              <a:rPr lang="en-US" sz="2400" dirty="0" smtClean="0"/>
              <a:t>with </a:t>
            </a:r>
            <a:r>
              <a:rPr lang="en-US" sz="2400" dirty="0"/>
              <a:t>the following facilities:</a:t>
            </a:r>
          </a:p>
          <a:p>
            <a:r>
              <a:rPr lang="en-US" sz="2400" dirty="0"/>
              <a:t> Accommodation for the </a:t>
            </a:r>
            <a:r>
              <a:rPr lang="en-US" sz="2400" dirty="0" smtClean="0"/>
              <a:t>delegates</a:t>
            </a:r>
            <a:endParaRPr lang="en-US" sz="2400" dirty="0"/>
          </a:p>
          <a:p>
            <a:r>
              <a:rPr lang="en-US" sz="2400" dirty="0"/>
              <a:t> Breakfast for the delegates,</a:t>
            </a:r>
          </a:p>
          <a:p>
            <a:r>
              <a:rPr lang="en-IN" sz="2400" dirty="0"/>
              <a:t> Tea and coffee during conference</a:t>
            </a:r>
          </a:p>
          <a:p>
            <a:r>
              <a:rPr lang="en-IN" sz="2400" dirty="0"/>
              <a:t> Access to fitness room for the delegates</a:t>
            </a:r>
          </a:p>
          <a:p>
            <a:r>
              <a:rPr lang="en-US" sz="2400" dirty="0"/>
              <a:t> Availability of conference room</a:t>
            </a:r>
          </a:p>
          <a:p>
            <a:r>
              <a:rPr lang="en-US" sz="2400" dirty="0"/>
              <a:t> Business </a:t>
            </a:r>
            <a:r>
              <a:rPr lang="en-US" sz="2400" dirty="0" smtClean="0"/>
              <a:t>Centre</a:t>
            </a:r>
            <a:endParaRPr lang="en-US" sz="2000" dirty="0" smtClean="0"/>
          </a:p>
          <a:p>
            <a:r>
              <a:rPr lang="en-US" sz="2000" dirty="0" smtClean="0"/>
              <a:t>What service? How taxed?</a:t>
            </a: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20153-D2BD-432E-AEC7-9BA88E422F64}" type="datetime8">
              <a:rPr lang="en-US" smtClean="0"/>
              <a:pPr/>
              <a:t>26-May-14 4:43 PM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2E26-809D-42F7-AC3F-7B3E6DB27FAD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212759"/>
      </p:ext>
    </p:extLst>
  </p:cSld>
  <p:clrMapOvr>
    <a:masterClrMapping/>
  </p:clrMapOvr>
  <p:transition spd="med">
    <p:pull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20153-D2BD-432E-AEC7-9BA88E422F64}" type="datetime8">
              <a:rPr lang="en-US" smtClean="0"/>
              <a:pPr/>
              <a:t>27-May-14 12:52 PM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2E26-809D-42F7-AC3F-7B3E6DB27FAD}" type="slidenum">
              <a:rPr lang="en-US" smtClean="0"/>
              <a:pPr/>
              <a:t>32</a:t>
            </a:fld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827425"/>
            <a:ext cx="7056784" cy="3965015"/>
          </a:xfrm>
        </p:spPr>
      </p:pic>
    </p:spTree>
    <p:extLst>
      <p:ext uri="{BB962C8B-B14F-4D97-AF65-F5344CB8AC3E}">
        <p14:creationId xmlns:p14="http://schemas.microsoft.com/office/powerpoint/2010/main" val="588898195"/>
      </p:ext>
    </p:extLst>
  </p:cSld>
  <p:clrMapOvr>
    <a:masterClrMapping/>
  </p:clrMapOvr>
  <p:transition spd="med">
    <p:pull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005" y="2204864"/>
            <a:ext cx="6562755" cy="324036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20153-D2BD-432E-AEC7-9BA88E422F64}" type="datetime8">
              <a:rPr lang="en-US" smtClean="0"/>
              <a:pPr/>
              <a:t>27-May-14 12:53 PM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2E26-809D-42F7-AC3F-7B3E6DB27FAD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963255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Industries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1" y="2060848"/>
            <a:ext cx="7541116" cy="4608512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Hotel Industry</a:t>
            </a:r>
          </a:p>
          <a:p>
            <a:r>
              <a:rPr lang="en-US" sz="3200" dirty="0" smtClean="0"/>
              <a:t>Restaurant Industry</a:t>
            </a:r>
          </a:p>
          <a:p>
            <a:r>
              <a:rPr lang="en-US" sz="3200" dirty="0" smtClean="0"/>
              <a:t>Travel Industry</a:t>
            </a:r>
          </a:p>
          <a:p>
            <a:r>
              <a:rPr lang="en-US" sz="3200" dirty="0" smtClean="0"/>
              <a:t>Tourism Industry</a:t>
            </a:r>
          </a:p>
          <a:p>
            <a:r>
              <a:rPr lang="en-US" sz="3200" dirty="0" smtClean="0"/>
              <a:t>Travel Agents</a:t>
            </a:r>
          </a:p>
          <a:p>
            <a:r>
              <a:rPr lang="en-US" sz="3200" dirty="0" smtClean="0"/>
              <a:t>Mandap Keepers</a:t>
            </a:r>
          </a:p>
          <a:p>
            <a:r>
              <a:rPr lang="en-US" sz="3200" dirty="0" smtClean="0"/>
              <a:t>Convention </a:t>
            </a:r>
            <a:r>
              <a:rPr lang="en-US" sz="3200" dirty="0" smtClean="0"/>
              <a:t>Centres</a:t>
            </a:r>
            <a:r>
              <a:rPr lang="en-US" sz="3200" dirty="0" smtClean="0"/>
              <a:t>/ Banquet Halls</a:t>
            </a:r>
          </a:p>
          <a:p>
            <a:r>
              <a:rPr lang="en-US" sz="3200" dirty="0" smtClean="0"/>
              <a:t>Health &amp; Gymnasium</a:t>
            </a:r>
          </a:p>
          <a:p>
            <a:r>
              <a:rPr lang="en-US" sz="3200" dirty="0" smtClean="0"/>
              <a:t>Club and Association Service</a:t>
            </a:r>
          </a:p>
          <a:p>
            <a:endParaRPr lang="en-US" sz="3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20153-D2BD-432E-AEC7-9BA88E422F64}" type="datetime8">
              <a:rPr lang="en-US" smtClean="0"/>
              <a:pPr/>
              <a:t>26-May-14 4:43 PM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2E26-809D-42F7-AC3F-7B3E6DB27FA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043927"/>
            <a:ext cx="4176464" cy="2465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449580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Hotel Industry - Boarding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Prior to 1.7.12</a:t>
            </a:r>
          </a:p>
          <a:p>
            <a:pPr lvl="1"/>
            <a:r>
              <a:rPr lang="en-US" sz="2600" dirty="0" smtClean="0"/>
              <a:t>Short Term Accommodation</a:t>
            </a:r>
          </a:p>
          <a:p>
            <a:pPr lvl="1"/>
            <a:r>
              <a:rPr lang="en-US" sz="2600" dirty="0" smtClean="0"/>
              <a:t>Section 65(105)(</a:t>
            </a:r>
            <a:r>
              <a:rPr lang="en-US" sz="2600" dirty="0" smtClean="0"/>
              <a:t>zzzzw</a:t>
            </a:r>
            <a:r>
              <a:rPr lang="en-US" sz="2600" dirty="0" smtClean="0"/>
              <a:t>)</a:t>
            </a:r>
          </a:p>
          <a:p>
            <a:pPr lvl="1" algn="just"/>
            <a:r>
              <a:rPr lang="en-IN" sz="2800" dirty="0" smtClean="0"/>
              <a:t> Service by a </a:t>
            </a:r>
            <a:r>
              <a:rPr lang="en-IN" sz="2800" dirty="0"/>
              <a:t>hotel, inn, guest house, club or campsite, </a:t>
            </a:r>
            <a:endParaRPr lang="en-IN" sz="2800" dirty="0" smtClean="0"/>
          </a:p>
          <a:p>
            <a:pPr lvl="1" algn="just"/>
            <a:r>
              <a:rPr lang="en-IN" sz="2800" dirty="0" smtClean="0"/>
              <a:t>for </a:t>
            </a:r>
            <a:r>
              <a:rPr lang="en-IN" sz="2800" dirty="0"/>
              <a:t>providing of accommodation </a:t>
            </a:r>
            <a:endParaRPr lang="en-IN" sz="2800" dirty="0" smtClean="0"/>
          </a:p>
          <a:p>
            <a:pPr lvl="1" algn="just"/>
            <a:r>
              <a:rPr lang="en-IN" sz="2800" dirty="0" smtClean="0"/>
              <a:t>for </a:t>
            </a:r>
            <a:r>
              <a:rPr lang="en-IN" sz="2800" dirty="0"/>
              <a:t>a continuous period of less than three months;]</a:t>
            </a: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20153-D2BD-432E-AEC7-9BA88E422F64}" type="datetime8">
              <a:rPr lang="en-US" smtClean="0"/>
              <a:pPr/>
              <a:t>26-May-14 4:43 PM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2E26-809D-42F7-AC3F-7B3E6DB27FA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670592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Hotel Industry - Boarding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8997" y="1418842"/>
            <a:ext cx="6591985" cy="377762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Post 1.7.12</a:t>
            </a:r>
          </a:p>
          <a:p>
            <a:pPr lvl="1"/>
            <a:r>
              <a:rPr lang="en-US" sz="2600" dirty="0" smtClean="0"/>
              <a:t>Definition of Service – S.65B(44)</a:t>
            </a:r>
          </a:p>
          <a:p>
            <a:pPr lvl="1"/>
            <a:r>
              <a:rPr lang="en-US" sz="2600" dirty="0" smtClean="0"/>
              <a:t>Declared Service</a:t>
            </a:r>
          </a:p>
          <a:p>
            <a:pPr lvl="2"/>
            <a:r>
              <a:rPr lang="en-US" sz="2400" dirty="0" smtClean="0"/>
              <a:t>(a) Renting of immovable property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20153-D2BD-432E-AEC7-9BA88E422F64}" type="datetime8">
              <a:rPr lang="en-US" smtClean="0"/>
              <a:pPr/>
              <a:t>26-May-14 4:43 PM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2E26-809D-42F7-AC3F-7B3E6DB27FA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665795"/>
            <a:ext cx="4483906" cy="1999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376436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Hotel Industry - Boarding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6206" y="2133600"/>
            <a:ext cx="7724265" cy="453576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IN" sz="2800" dirty="0" smtClean="0"/>
              <a:t>S. 65B (41</a:t>
            </a:r>
            <a:r>
              <a:rPr lang="en-IN" sz="2800" dirty="0"/>
              <a:t>) “renting” means </a:t>
            </a:r>
            <a:endParaRPr lang="en-IN" sz="2800" dirty="0" smtClean="0"/>
          </a:p>
          <a:p>
            <a:pPr lvl="1"/>
            <a:r>
              <a:rPr lang="en-IN" sz="2800" dirty="0" smtClean="0"/>
              <a:t>allowing</a:t>
            </a:r>
            <a:r>
              <a:rPr lang="en-IN" sz="2800" dirty="0"/>
              <a:t>, permitting or granting access</a:t>
            </a:r>
            <a:r>
              <a:rPr lang="en-IN" sz="2800" dirty="0" smtClean="0"/>
              <a:t>,</a:t>
            </a:r>
          </a:p>
          <a:p>
            <a:pPr lvl="1"/>
            <a:r>
              <a:rPr lang="en-IN" sz="2800" dirty="0" smtClean="0"/>
              <a:t> </a:t>
            </a:r>
            <a:r>
              <a:rPr lang="en-IN" sz="2800" dirty="0"/>
              <a:t>entry, occupation, use or any such facility</a:t>
            </a:r>
            <a:r>
              <a:rPr lang="en-IN" sz="2800" dirty="0" smtClean="0"/>
              <a:t>,</a:t>
            </a:r>
          </a:p>
          <a:p>
            <a:pPr lvl="1"/>
            <a:r>
              <a:rPr lang="en-IN" sz="2800" dirty="0" smtClean="0"/>
              <a:t> </a:t>
            </a:r>
            <a:r>
              <a:rPr lang="en-IN" sz="2800" dirty="0"/>
              <a:t>wholly or partly, </a:t>
            </a:r>
            <a:endParaRPr lang="en-IN" sz="2800" dirty="0" smtClean="0"/>
          </a:p>
          <a:p>
            <a:pPr lvl="1"/>
            <a:r>
              <a:rPr lang="en-IN" sz="2800" dirty="0" smtClean="0"/>
              <a:t>in </a:t>
            </a:r>
            <a:r>
              <a:rPr lang="en-IN" sz="2800" dirty="0"/>
              <a:t>an immovable property, </a:t>
            </a:r>
            <a:endParaRPr lang="en-IN" sz="2800" dirty="0" smtClean="0"/>
          </a:p>
          <a:p>
            <a:pPr lvl="1"/>
            <a:r>
              <a:rPr lang="en-IN" sz="2800" dirty="0" smtClean="0"/>
              <a:t>with </a:t>
            </a:r>
            <a:r>
              <a:rPr lang="en-IN" sz="2800" dirty="0"/>
              <a:t>or without the transfer of possession </a:t>
            </a:r>
            <a:r>
              <a:rPr lang="en-IN" sz="2800" dirty="0" smtClean="0"/>
              <a:t>or</a:t>
            </a:r>
          </a:p>
          <a:p>
            <a:pPr lvl="1"/>
            <a:r>
              <a:rPr lang="en-IN" sz="2800" dirty="0" smtClean="0"/>
              <a:t> </a:t>
            </a:r>
            <a:r>
              <a:rPr lang="en-IN" sz="2800" dirty="0"/>
              <a:t>control of the said immovable property and </a:t>
            </a:r>
            <a:endParaRPr lang="en-IN" sz="2800" dirty="0" smtClean="0"/>
          </a:p>
          <a:p>
            <a:pPr lvl="1"/>
            <a:r>
              <a:rPr lang="en-IN" sz="2800" dirty="0" smtClean="0"/>
              <a:t>includes </a:t>
            </a:r>
            <a:r>
              <a:rPr lang="en-IN" sz="2800" dirty="0"/>
              <a:t>letting, leasing, licensing or other similar arrangements in respect of immovable property</a:t>
            </a: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20153-D2BD-432E-AEC7-9BA88E422F64}" type="datetime8">
              <a:rPr lang="en-US" smtClean="0"/>
              <a:pPr/>
              <a:t>26-May-14 4:43 PM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2E26-809D-42F7-AC3F-7B3E6DB27FA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407736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Hotel Industry - Boarding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6206" y="1340768"/>
            <a:ext cx="7724265" cy="5328592"/>
          </a:xfrm>
        </p:spPr>
        <p:txBody>
          <a:bodyPr>
            <a:normAutofit/>
          </a:bodyPr>
          <a:lstStyle/>
          <a:p>
            <a:pPr lvl="1"/>
            <a:r>
              <a:rPr lang="en-IN" sz="3200" dirty="0" smtClean="0"/>
              <a:t>Exemption</a:t>
            </a: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20153-D2BD-432E-AEC7-9BA88E422F64}" type="datetime8">
              <a:rPr lang="en-US" smtClean="0"/>
              <a:pPr/>
              <a:t>26-May-14 4:43 PM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2E26-809D-42F7-AC3F-7B3E6DB27FAD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899304"/>
              </p:ext>
            </p:extLst>
          </p:nvPr>
        </p:nvGraphicFramePr>
        <p:xfrm>
          <a:off x="1696330" y="1905000"/>
          <a:ext cx="6830257" cy="4339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7564"/>
                <a:gridCol w="1707564"/>
                <a:gridCol w="1666256"/>
                <a:gridCol w="1748873"/>
              </a:tblGrid>
              <a:tr h="97472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Period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Exemption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Conditions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Notification No.</a:t>
                      </a:r>
                      <a:endParaRPr lang="en-US" sz="2400" dirty="0"/>
                    </a:p>
                  </a:txBody>
                  <a:tcPr/>
                </a:tc>
              </a:tr>
              <a:tr h="97472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Prior</a:t>
                      </a:r>
                      <a:r>
                        <a:rPr lang="en-US" sz="2400" baseline="0" dirty="0" smtClean="0"/>
                        <a:t> to 1.7.12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Fully</a:t>
                      </a:r>
                      <a:r>
                        <a:rPr lang="en-US" sz="2400" baseline="0" dirty="0" smtClean="0"/>
                        <a:t> Exempted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Declared Tariff &lt; Rs.</a:t>
                      </a:r>
                      <a:r>
                        <a:rPr lang="en-US" sz="2400" baseline="0" dirty="0" smtClean="0"/>
                        <a:t> 1,000/- per day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31/2011</a:t>
                      </a:r>
                      <a:r>
                        <a:rPr lang="en-US" sz="2400" baseline="0" dirty="0" smtClean="0"/>
                        <a:t> ST dt.25.4.11</a:t>
                      </a:r>
                      <a:endParaRPr lang="en-US" sz="2400" dirty="0"/>
                    </a:p>
                  </a:txBody>
                  <a:tcPr/>
                </a:tc>
              </a:tr>
              <a:tr h="181021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Post</a:t>
                      </a:r>
                      <a:r>
                        <a:rPr lang="en-US" sz="2400" baseline="0" dirty="0" smtClean="0"/>
                        <a:t> 1.7.12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Fully Exempted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Declared Tariff &lt; Rs.</a:t>
                      </a:r>
                      <a:r>
                        <a:rPr lang="en-US" sz="2400" baseline="0" dirty="0" smtClean="0"/>
                        <a:t> 1,000/- per day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25/2012 ST</a:t>
                      </a:r>
                      <a:r>
                        <a:rPr lang="en-US" sz="2400" baseline="0" dirty="0" smtClean="0"/>
                        <a:t> dt.20.6.12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1231032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Declared Tariff - 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IN" sz="2800" dirty="0"/>
              <a:t>	”declared tariff” includes charges for </a:t>
            </a:r>
            <a:endParaRPr lang="en-IN" sz="2800" dirty="0" smtClean="0"/>
          </a:p>
          <a:p>
            <a:pPr algn="just"/>
            <a:r>
              <a:rPr lang="en-IN" sz="2800" dirty="0" smtClean="0"/>
              <a:t>all </a:t>
            </a:r>
            <a:r>
              <a:rPr lang="en-IN" sz="2800" dirty="0"/>
              <a:t>amenities provided in the unit of accommodation </a:t>
            </a:r>
            <a:r>
              <a:rPr lang="en-IN" sz="2800" dirty="0" smtClean="0"/>
              <a:t>(</a:t>
            </a:r>
            <a:r>
              <a:rPr lang="en-IN" sz="2800" dirty="0"/>
              <a:t>given on rent for stay</a:t>
            </a:r>
            <a:r>
              <a:rPr lang="en-IN" sz="2800" dirty="0" smtClean="0"/>
              <a:t>)</a:t>
            </a:r>
          </a:p>
          <a:p>
            <a:pPr algn="just"/>
            <a:r>
              <a:rPr lang="en-IN" sz="2800" dirty="0" smtClean="0"/>
              <a:t> </a:t>
            </a:r>
            <a:r>
              <a:rPr lang="en-IN" sz="2800" dirty="0"/>
              <a:t>like furniture, air-conditioner, refrigerators </a:t>
            </a:r>
            <a:r>
              <a:rPr lang="en-IN" sz="2800" dirty="0" smtClean="0"/>
              <a:t>or any </a:t>
            </a:r>
            <a:r>
              <a:rPr lang="en-IN" sz="2800" dirty="0"/>
              <a:t>other amenities, </a:t>
            </a:r>
            <a:endParaRPr lang="en-IN" sz="2800" dirty="0" smtClean="0"/>
          </a:p>
          <a:p>
            <a:pPr algn="just"/>
            <a:r>
              <a:rPr lang="en-IN" sz="2800" dirty="0" smtClean="0"/>
              <a:t>but </a:t>
            </a:r>
            <a:r>
              <a:rPr lang="en-IN" sz="2800" dirty="0"/>
              <a:t>without excluding any discount offered on the published charges for such </a:t>
            </a:r>
            <a:r>
              <a:rPr lang="en-IN" sz="2800" dirty="0" smtClean="0"/>
              <a:t>unit</a:t>
            </a:r>
          </a:p>
          <a:p>
            <a:pPr algn="r"/>
            <a:r>
              <a:rPr lang="en-IN" sz="2800" dirty="0" smtClean="0"/>
              <a:t>2(n) of Notification No.25/12 ST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20153-D2BD-432E-AEC7-9BA88E422F64}" type="datetime8">
              <a:rPr lang="en-US" smtClean="0"/>
              <a:pPr/>
              <a:t>26-May-14 4:43 PM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2E26-809D-42F7-AC3F-7B3E6DB27FA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998764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Wisp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5359</TotalTime>
  <Words>1624</Words>
  <Application>Microsoft Office PowerPoint</Application>
  <PresentationFormat>On-screen Show (4:3)</PresentationFormat>
  <Paragraphs>363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Calibri</vt:lpstr>
      <vt:lpstr>Cambria</vt:lpstr>
      <vt:lpstr>Palatino</vt:lpstr>
      <vt:lpstr>Tahoma</vt:lpstr>
      <vt:lpstr>Wingdings 3</vt:lpstr>
      <vt:lpstr>Wisp</vt:lpstr>
      <vt:lpstr>Service Tax on  Hospitality Industry</vt:lpstr>
      <vt:lpstr>Meaning of Hospitality</vt:lpstr>
      <vt:lpstr>Guest is God</vt:lpstr>
      <vt:lpstr>Industries Covered</vt:lpstr>
      <vt:lpstr>Hotel Industry - Boarding</vt:lpstr>
      <vt:lpstr>Hotel Industry - Boarding</vt:lpstr>
      <vt:lpstr>Hotel Industry - Boarding</vt:lpstr>
      <vt:lpstr>Hotel Industry - Boarding</vt:lpstr>
      <vt:lpstr>Declared Tariff - Meaning</vt:lpstr>
      <vt:lpstr>Hotel Industry - Boarding</vt:lpstr>
      <vt:lpstr>Restaurant Industry</vt:lpstr>
      <vt:lpstr>Restaurant Industry</vt:lpstr>
      <vt:lpstr>Restaurant Industry</vt:lpstr>
      <vt:lpstr>Restaurant Industry</vt:lpstr>
      <vt:lpstr>Out Door Catering Industry</vt:lpstr>
      <vt:lpstr>Restaurant Industry</vt:lpstr>
      <vt:lpstr>Restaurant Industry</vt:lpstr>
      <vt:lpstr>Restaurant Industry</vt:lpstr>
      <vt:lpstr>Restaurant Industry</vt:lpstr>
      <vt:lpstr>Hotel &amp; Restaurant Industry</vt:lpstr>
      <vt:lpstr>Travel  Industry</vt:lpstr>
      <vt:lpstr>Travel Industry</vt:lpstr>
      <vt:lpstr>Travel Industry</vt:lpstr>
      <vt:lpstr>Travel Industry - Exemptions</vt:lpstr>
      <vt:lpstr>Travel Industry - Abatement</vt:lpstr>
      <vt:lpstr>Travel Industry – Reverse Charge</vt:lpstr>
      <vt:lpstr>Travel Industry</vt:lpstr>
      <vt:lpstr>Tour Operator Service</vt:lpstr>
      <vt:lpstr>Tour Operator Service</vt:lpstr>
      <vt:lpstr>Abatement - Convention Centre/ Mandap Keeper Service</vt:lpstr>
      <vt:lpstr>Bundled Service</vt:lpstr>
      <vt:lpstr>Questions</vt:lpstr>
      <vt:lpstr>Thank You</vt:lpstr>
    </vt:vector>
  </TitlesOfParts>
  <Company>PC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Tax – Recent Budget Amendments</dc:title>
  <dc:creator>Saiprasad</dc:creator>
  <cp:lastModifiedBy>admin1</cp:lastModifiedBy>
  <cp:revision>97</cp:revision>
  <dcterms:created xsi:type="dcterms:W3CDTF">2011-06-02T09:49:17Z</dcterms:created>
  <dcterms:modified xsi:type="dcterms:W3CDTF">2014-05-27T08:52:49Z</dcterms:modified>
</cp:coreProperties>
</file>