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9" r:id="rId5"/>
    <p:sldId id="261" r:id="rId6"/>
    <p:sldId id="260" r:id="rId7"/>
    <p:sldId id="259" r:id="rId8"/>
    <p:sldId id="262" r:id="rId9"/>
    <p:sldId id="264" r:id="rId10"/>
    <p:sldId id="263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D13AA-7E5C-4934-9EEF-B59679FDB64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74B75-A8C8-447B-9CFD-0A6F7EF0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11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74B75-A8C8-447B-9CFD-0A6F7EF049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9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12C3-314A-4068-BF85-C0D9CC3CDA4F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63C-4F63-4081-9BD3-8670C7F0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12C3-314A-4068-BF85-C0D9CC3CDA4F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63C-4F63-4081-9BD3-8670C7F0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3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12C3-314A-4068-BF85-C0D9CC3CDA4F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63C-4F63-4081-9BD3-8670C7F0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7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12C3-314A-4068-BF85-C0D9CC3CDA4F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63C-4F63-4081-9BD3-8670C7F0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77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12C3-314A-4068-BF85-C0D9CC3CDA4F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63C-4F63-4081-9BD3-8670C7F0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1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12C3-314A-4068-BF85-C0D9CC3CDA4F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63C-4F63-4081-9BD3-8670C7F0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1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12C3-314A-4068-BF85-C0D9CC3CDA4F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63C-4F63-4081-9BD3-8670C7F0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1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12C3-314A-4068-BF85-C0D9CC3CDA4F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63C-4F63-4081-9BD3-8670C7F0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12C3-314A-4068-BF85-C0D9CC3CDA4F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63C-4F63-4081-9BD3-8670C7F0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1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12C3-314A-4068-BF85-C0D9CC3CDA4F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63C-4F63-4081-9BD3-8670C7F0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1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12C3-314A-4068-BF85-C0D9CC3CDA4F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363C-4F63-4081-9BD3-8670C7F0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5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012C3-314A-4068-BF85-C0D9CC3CDA4F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A363C-4F63-4081-9BD3-8670C7F0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../MCA%20Notifications/DRAFT%20NOTIFICATION%20FOR%20PUBLIC%20COMMENTS%20TILL%201ST%20JULY,%202014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S%20143-144.pdf" TargetMode="External"/><Relationship Id="rId2" Type="http://schemas.openxmlformats.org/officeDocument/2006/relationships/hyperlink" Target="S%202%20(40)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../../Audit%20Report%20under%20Companies%20act%202013/Illustrative%20Audit%20Report%20without%20IC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Disclosures – Accounting Standards V/S Companies Act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Bhubaneshwar 26</a:t>
            </a:r>
            <a:r>
              <a:rPr lang="en-US" baseline="30000" dirty="0" smtClean="0"/>
              <a:t>th</a:t>
            </a:r>
            <a:r>
              <a:rPr lang="en-US" dirty="0" smtClean="0"/>
              <a:t> February,2015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92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 – Companies Act 2013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is the time limit of complying with the provisions of section 144.?</a:t>
            </a:r>
          </a:p>
          <a:p>
            <a:pPr marL="514350" indent="-514350">
              <a:buAutoNum type="alphaLcParenR"/>
            </a:pPr>
            <a:r>
              <a:rPr lang="en-US" dirty="0"/>
              <a:t>One Month </a:t>
            </a:r>
          </a:p>
          <a:p>
            <a:pPr marL="514350" indent="-514350">
              <a:buAutoNum type="alphaLcParenR"/>
            </a:pPr>
            <a:r>
              <a:rPr lang="en-US" dirty="0"/>
              <a:t>Three Months </a:t>
            </a:r>
          </a:p>
          <a:p>
            <a:pPr marL="514350" indent="-514350">
              <a:buAutoNum type="alphaLcParenR"/>
            </a:pPr>
            <a:r>
              <a:rPr lang="en-IN" dirty="0" smtClean="0"/>
              <a:t>Before </a:t>
            </a:r>
            <a:r>
              <a:rPr lang="en-IN" dirty="0"/>
              <a:t>the closure of the first financial year after the date of such commencement.</a:t>
            </a:r>
            <a:endParaRPr lang="en-US" dirty="0"/>
          </a:p>
          <a:p>
            <a:pPr marL="514350" indent="-514350">
              <a:buAutoNum type="alphaLcParenR"/>
            </a:pPr>
            <a:r>
              <a:rPr lang="en-US" dirty="0"/>
              <a:t>Immediately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S 144 deals with negative list of services 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Quiz – Companies Act 2013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>
            <a:noAutofit/>
          </a:bodyPr>
          <a:lstStyle/>
          <a:p>
            <a:r>
              <a:rPr lang="en-IN" sz="2000" dirty="0"/>
              <a:t>A</a:t>
            </a:r>
            <a:r>
              <a:rPr lang="en-IN" sz="2000" dirty="0" smtClean="0"/>
              <a:t> </a:t>
            </a:r>
            <a:r>
              <a:rPr lang="en-IN" sz="2000" dirty="0"/>
              <a:t>person who is in full time employment elsewhere or a person or a partner </a:t>
            </a:r>
            <a:r>
              <a:rPr lang="en-IN" sz="2000" dirty="0" smtClean="0"/>
              <a:t>of a </a:t>
            </a:r>
            <a:r>
              <a:rPr lang="en-IN" sz="2000" dirty="0"/>
              <a:t>firm holding </a:t>
            </a:r>
            <a:r>
              <a:rPr lang="en-IN" sz="2000" dirty="0" smtClean="0"/>
              <a:t> appointment </a:t>
            </a:r>
            <a:r>
              <a:rPr lang="en-IN" sz="2000" dirty="0"/>
              <a:t>as its auditor, if such persons or partner is at the date </a:t>
            </a:r>
            <a:r>
              <a:rPr lang="en-IN" sz="2000" dirty="0" smtClean="0"/>
              <a:t>of such </a:t>
            </a:r>
            <a:r>
              <a:rPr lang="en-IN" sz="2000" dirty="0"/>
              <a:t>appointment or </a:t>
            </a:r>
            <a:r>
              <a:rPr lang="en-IN" sz="2000" dirty="0" smtClean="0"/>
              <a:t>re appointment </a:t>
            </a:r>
            <a:r>
              <a:rPr lang="en-IN" sz="2000" dirty="0"/>
              <a:t>holding appointment as auditor of more than</a:t>
            </a:r>
          </a:p>
          <a:p>
            <a:pPr marL="0" indent="0">
              <a:buNone/>
            </a:pPr>
            <a:r>
              <a:rPr lang="en-US" sz="2000" dirty="0" smtClean="0"/>
              <a:t>     __________companies; S 141(3)(g)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a)  10 companies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b)  20 Companies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c)  No Limit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d)  20 Companies excluding private companies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Private companies are excluded while counting this limit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Was there a proposal to </a:t>
            </a:r>
            <a:r>
              <a:rPr lang="en-US" sz="2000" dirty="0" smtClean="0">
                <a:hlinkClick r:id="rId2" action="ppaction://hlinkfile"/>
              </a:rPr>
              <a:t>exclude</a:t>
            </a:r>
            <a:r>
              <a:rPr lang="en-US" sz="2000" dirty="0" smtClean="0"/>
              <a:t> private companies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Is there time limit for compliance with this Provision 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467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Quiz Companies Act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sz="2000" dirty="0" smtClean="0"/>
              <a:t>1 </a:t>
            </a:r>
            <a:r>
              <a:rPr lang="en-IN" sz="2800" dirty="0" smtClean="0"/>
              <a:t>For </a:t>
            </a:r>
            <a:r>
              <a:rPr lang="en-IN" sz="2800" dirty="0"/>
              <a:t>the purpose of sub-clause (ii) of clause (d) of sub-section (3) of section 141, a person who or whose relative or partner is indebted to the company or its subsidiary or its holding or associate company or a subsidiary of such holding company, in excess of </a:t>
            </a:r>
            <a:r>
              <a:rPr lang="en-IN" sz="2800" dirty="0" smtClean="0"/>
              <a:t>rupees  ___________  lakh </a:t>
            </a:r>
            <a:r>
              <a:rPr lang="en-IN" sz="2800" dirty="0"/>
              <a:t>shall not be eligible for appointment. </a:t>
            </a:r>
            <a:r>
              <a:rPr lang="en-IN" sz="2800" dirty="0" smtClean="0"/>
              <a:t>?</a:t>
            </a:r>
          </a:p>
          <a:p>
            <a:endParaRPr lang="en-IN" sz="2000" dirty="0"/>
          </a:p>
          <a:p>
            <a:pPr marL="0" indent="0">
              <a:buNone/>
            </a:pPr>
            <a:r>
              <a:rPr lang="en-IN" sz="2600" dirty="0" smtClean="0"/>
              <a:t>a) One Lakh</a:t>
            </a:r>
          </a:p>
          <a:p>
            <a:pPr marL="0" indent="0">
              <a:buNone/>
            </a:pPr>
            <a:r>
              <a:rPr lang="en-IN" sz="2600" dirty="0" smtClean="0"/>
              <a:t>b) Five Lakhs </a:t>
            </a:r>
          </a:p>
          <a:p>
            <a:pPr marL="0" indent="0">
              <a:buNone/>
            </a:pPr>
            <a:r>
              <a:rPr lang="en-IN" sz="2600" dirty="0" smtClean="0"/>
              <a:t>c) Two lakhs </a:t>
            </a:r>
          </a:p>
          <a:p>
            <a:pPr marL="0" indent="0">
              <a:buNone/>
            </a:pPr>
            <a:endParaRPr lang="en-IN" sz="2600" dirty="0"/>
          </a:p>
          <a:p>
            <a:pPr marL="0" indent="0">
              <a:buNone/>
            </a:pPr>
            <a:r>
              <a:rPr lang="en-IN" sz="2600" dirty="0" smtClean="0"/>
              <a:t>2. Any time limit for correcting ?</a:t>
            </a:r>
          </a:p>
          <a:p>
            <a:pPr marL="0" indent="0">
              <a:buNone/>
            </a:pPr>
            <a:r>
              <a:rPr lang="en-IN" sz="2600" dirty="0" smtClean="0"/>
              <a:t>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73505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Companies Act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dirty="0" smtClean="0"/>
              <a:t>1. For </a:t>
            </a:r>
            <a:r>
              <a:rPr lang="en-IN" sz="2000" dirty="0"/>
              <a:t>the purpose of sub-clause (iii) of clause (d) of sub-section (3) of section 141, a person who or whose relative or partner has given a guarantee or provided any security in connection with the indebtedness of any third person to the company, or its subsidiary, or its holding or associate company or a subsidiary of such holding company, in excess of </a:t>
            </a:r>
            <a:r>
              <a:rPr lang="en-IN" sz="2000" dirty="0" smtClean="0"/>
              <a:t> ____________ </a:t>
            </a:r>
            <a:r>
              <a:rPr lang="en-IN" sz="2000" dirty="0"/>
              <a:t>rupees shall not be eligible for appointment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67544" y="4183920"/>
            <a:ext cx="6048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/>
              <a:t>a) One Lakh</a:t>
            </a:r>
          </a:p>
          <a:p>
            <a:r>
              <a:rPr lang="en-IN" sz="2400" dirty="0"/>
              <a:t>b) Five Lakhs </a:t>
            </a:r>
          </a:p>
          <a:p>
            <a:r>
              <a:rPr lang="en-IN" sz="2400" dirty="0"/>
              <a:t>c) Two lakhs </a:t>
            </a:r>
          </a:p>
          <a:p>
            <a:endParaRPr lang="en-IN" sz="2400" dirty="0"/>
          </a:p>
          <a:p>
            <a:r>
              <a:rPr lang="en-IN" sz="2400" dirty="0"/>
              <a:t>2. Any time limit for correcting ?</a:t>
            </a:r>
          </a:p>
        </p:txBody>
      </p:sp>
    </p:spTree>
    <p:extLst>
      <p:ext uri="{BB962C8B-B14F-4D97-AF65-F5344CB8AC3E}">
        <p14:creationId xmlns:p14="http://schemas.microsoft.com/office/powerpoint/2010/main" val="3004120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 Questions </a:t>
            </a:r>
          </a:p>
          <a:p>
            <a:endParaRPr lang="en-US" dirty="0"/>
          </a:p>
          <a:p>
            <a:r>
              <a:rPr lang="en-US" dirty="0" smtClean="0"/>
              <a:t>Connect on </a:t>
            </a:r>
          </a:p>
          <a:p>
            <a:r>
              <a:rPr lang="en-US" dirty="0" smtClean="0"/>
              <a:t>Face Book    Id : desaiyagnesh1</a:t>
            </a:r>
          </a:p>
          <a:p>
            <a:r>
              <a:rPr lang="en-US" dirty="0" err="1" smtClean="0"/>
              <a:t>Linkedin</a:t>
            </a:r>
            <a:endParaRPr lang="en-US" dirty="0" smtClean="0"/>
          </a:p>
          <a:p>
            <a:r>
              <a:rPr lang="en-US" dirty="0" smtClean="0"/>
              <a:t>ymdesaiandco@gmail.com</a:t>
            </a:r>
          </a:p>
          <a:p>
            <a:endParaRPr lang="en-US" dirty="0"/>
          </a:p>
          <a:p>
            <a:r>
              <a:rPr lang="en-US" dirty="0" smtClean="0"/>
              <a:t>Whats App 09820133227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6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Importance of </a:t>
            </a:r>
            <a:r>
              <a:rPr lang="en-US" dirty="0" smtClean="0"/>
              <a:t>Disclosures. </a:t>
            </a:r>
            <a:endParaRPr lang="en-US" dirty="0" smtClean="0"/>
          </a:p>
          <a:p>
            <a:r>
              <a:rPr lang="en-US" dirty="0" smtClean="0"/>
              <a:t>Which part of the Companies Act 2013 ( Act 2013) governs the major disclosures.</a:t>
            </a:r>
          </a:p>
          <a:p>
            <a:r>
              <a:rPr lang="en-US" dirty="0" smtClean="0"/>
              <a:t>In case of conflict what should prevail – Act or the Accounting Standards (AS) – GI -1.</a:t>
            </a:r>
          </a:p>
          <a:p>
            <a:r>
              <a:rPr lang="en-US" dirty="0" smtClean="0"/>
              <a:t>Form </a:t>
            </a:r>
            <a:r>
              <a:rPr lang="en-US" dirty="0" smtClean="0"/>
              <a:t>of Auditor’s Report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9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 anchor="t"/>
          <a:lstStyle/>
          <a:p>
            <a:r>
              <a:rPr lang="en-US" dirty="0" smtClean="0"/>
              <a:t>Importance of Disclosures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07293"/>
            <a:ext cx="8784976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Four cardinal principles of GAAP are :</a:t>
            </a:r>
          </a:p>
          <a:p>
            <a:pPr lvl="1"/>
            <a:r>
              <a:rPr lang="en-US" sz="2000" dirty="0" smtClean="0"/>
              <a:t>Recognition </a:t>
            </a:r>
          </a:p>
          <a:p>
            <a:pPr lvl="1"/>
            <a:r>
              <a:rPr lang="en-US" sz="2000" dirty="0" smtClean="0"/>
              <a:t>Measurement </a:t>
            </a:r>
          </a:p>
          <a:p>
            <a:pPr lvl="1"/>
            <a:r>
              <a:rPr lang="en-US" sz="2000" dirty="0" smtClean="0"/>
              <a:t>Presentation , and </a:t>
            </a:r>
          </a:p>
          <a:p>
            <a:pPr lvl="1"/>
            <a:r>
              <a:rPr lang="en-US" sz="2000" dirty="0" smtClean="0"/>
              <a:t>Disclosure – covered in the notes to the accounts.</a:t>
            </a:r>
          </a:p>
          <a:p>
            <a:pPr marL="533400" lvl="1" indent="-457200">
              <a:buFont typeface="Wingdings" panose="05000000000000000000" pitchFamily="2" charset="2"/>
              <a:buChar char="§"/>
            </a:pPr>
            <a:r>
              <a:rPr lang="en-US" sz="2000" dirty="0" smtClean="0"/>
              <a:t>Disclosure is most neglected of the above.</a:t>
            </a:r>
          </a:p>
          <a:p>
            <a:pPr marL="533400" lvl="1" indent="-457200">
              <a:buFont typeface="Wingdings" panose="05000000000000000000" pitchFamily="2" charset="2"/>
              <a:buChar char="§"/>
            </a:pPr>
            <a:r>
              <a:rPr lang="en-US" sz="2000" dirty="0" smtClean="0"/>
              <a:t>Are the notes part of </a:t>
            </a:r>
            <a:r>
              <a:rPr lang="en-US" sz="2000" dirty="0" smtClean="0">
                <a:hlinkClick r:id="rId2" action="ppaction://hlinkfile"/>
              </a:rPr>
              <a:t>Financial</a:t>
            </a:r>
            <a:r>
              <a:rPr lang="en-US" sz="2000" dirty="0" smtClean="0"/>
              <a:t> Statements ? S 2(40)(v)</a:t>
            </a:r>
          </a:p>
          <a:p>
            <a:pPr marL="533400" lvl="1" indent="-457200">
              <a:buFont typeface="Wingdings" panose="05000000000000000000" pitchFamily="2" charset="2"/>
              <a:buChar char="§"/>
            </a:pPr>
            <a:r>
              <a:rPr lang="en-US" sz="2000" dirty="0" smtClean="0"/>
              <a:t>Who is responsible for preparation of notes ? </a:t>
            </a:r>
          </a:p>
          <a:p>
            <a:pPr marL="533400" lvl="1" indent="-457200">
              <a:buFont typeface="Wingdings" panose="05000000000000000000" pitchFamily="2" charset="2"/>
              <a:buChar char="§"/>
            </a:pPr>
            <a:r>
              <a:rPr lang="en-US" sz="2000" dirty="0" smtClean="0"/>
              <a:t>What are auditor’s responsibilities with regards to the notes ?</a:t>
            </a:r>
            <a:r>
              <a:rPr lang="en-US" sz="2000" dirty="0"/>
              <a:t> S </a:t>
            </a:r>
            <a:r>
              <a:rPr lang="en-US" sz="2000" dirty="0">
                <a:hlinkClick r:id="rId3" action="ppaction://hlinkfile"/>
              </a:rPr>
              <a:t>143(2</a:t>
            </a:r>
            <a:r>
              <a:rPr lang="en-US" sz="2000" dirty="0"/>
              <a:t>) &amp; (3)(e)</a:t>
            </a:r>
            <a:endParaRPr lang="en-US" sz="2000" dirty="0" smtClean="0"/>
          </a:p>
          <a:p>
            <a:pPr marL="533400" lvl="1" indent="-457200">
              <a:buFont typeface="Wingdings" panose="05000000000000000000" pitchFamily="2" charset="2"/>
              <a:buChar char="§"/>
            </a:pPr>
            <a:r>
              <a:rPr lang="en-US" sz="2000" dirty="0" smtClean="0"/>
              <a:t>Disclosures prescribed by Schedule III additional disclosures.</a:t>
            </a:r>
          </a:p>
          <a:p>
            <a:pPr marL="533400" lvl="1" indent="-457200">
              <a:buFont typeface="Wingdings" panose="05000000000000000000" pitchFamily="2" charset="2"/>
              <a:buChar char="§"/>
            </a:pPr>
            <a:r>
              <a:rPr lang="en-US" sz="2000" dirty="0" smtClean="0"/>
              <a:t>What should ideally be covered in notes to the accounts ?</a:t>
            </a:r>
          </a:p>
          <a:p>
            <a:pPr marL="533400" lvl="1" indent="-457200">
              <a:buFont typeface="Wingdings" panose="05000000000000000000" pitchFamily="2" charset="2"/>
              <a:buChar char="§"/>
            </a:pPr>
            <a:r>
              <a:rPr lang="en-US" sz="2000" dirty="0" smtClean="0"/>
              <a:t>Notes to be cross referenced with the items in the Balance Sheet and Statement of Profit and Loss 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533400" lvl="1" indent="-457200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76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578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F0000"/>
                </a:solidFill>
              </a:rPr>
              <a:t>Caveats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67333"/>
            <a:ext cx="8964488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Don’t Copy and  Paste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Audit Report of 2013-14</a:t>
            </a:r>
          </a:p>
          <a:p>
            <a:r>
              <a:rPr lang="en-US" dirty="0" smtClean="0"/>
              <a:t>Director’s report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Don’t Forget </a:t>
            </a:r>
          </a:p>
          <a:p>
            <a:pPr marL="0" indent="0">
              <a:buNone/>
            </a:pPr>
            <a:r>
              <a:rPr lang="en-US" dirty="0" smtClean="0"/>
              <a:t>Cash flow statement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o get re-appointed for 5 years</a:t>
            </a:r>
          </a:p>
          <a:p>
            <a:pPr marL="0" indent="0">
              <a:buNone/>
            </a:pPr>
            <a:r>
              <a:rPr lang="en-US" dirty="0" smtClean="0"/>
              <a:t>To get comprehensive written representation</a:t>
            </a:r>
          </a:p>
          <a:p>
            <a:pPr marL="0" indent="0">
              <a:buNone/>
            </a:pPr>
            <a:r>
              <a:rPr lang="en-US" dirty="0" smtClean="0"/>
              <a:t>To get engagement letter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400" b="1" dirty="0" smtClean="0">
                <a:solidFill>
                  <a:srgbClr val="FF0000"/>
                </a:solidFill>
              </a:rPr>
              <a:t>Get ready in April ( once done with bank audits)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384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– What is the SA for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Audit documentation ?</a:t>
            </a:r>
          </a:p>
          <a:p>
            <a:r>
              <a:rPr lang="en-US" dirty="0" smtClean="0"/>
              <a:t>Agreed terms of audit engagement </a:t>
            </a:r>
          </a:p>
          <a:p>
            <a:r>
              <a:rPr lang="en-US" dirty="0" smtClean="0"/>
              <a:t>Written representation </a:t>
            </a:r>
          </a:p>
          <a:p>
            <a:r>
              <a:rPr lang="en-US" dirty="0" smtClean="0"/>
              <a:t>Using the work of another auditor </a:t>
            </a:r>
          </a:p>
          <a:p>
            <a:r>
              <a:rPr lang="en-US" dirty="0" smtClean="0"/>
              <a:t>Using the work of an internal auditor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1001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Auditing Standards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 210 Agreeing the terms of audit engagement </a:t>
            </a:r>
          </a:p>
          <a:p>
            <a:r>
              <a:rPr lang="en-US" dirty="0" smtClean="0"/>
              <a:t>SA 230 Audit documentation</a:t>
            </a:r>
          </a:p>
          <a:p>
            <a:r>
              <a:rPr lang="en-US" dirty="0" smtClean="0"/>
              <a:t>SA 580 Written representation</a:t>
            </a:r>
          </a:p>
          <a:p>
            <a:r>
              <a:rPr lang="en-US" dirty="0" smtClean="0"/>
              <a:t>SA 600 Using the work of another auditor</a:t>
            </a:r>
          </a:p>
          <a:p>
            <a:r>
              <a:rPr lang="en-US" dirty="0" smtClean="0"/>
              <a:t>SA 610 </a:t>
            </a:r>
            <a:r>
              <a:rPr lang="en-US" dirty="0"/>
              <a:t>U</a:t>
            </a:r>
            <a:r>
              <a:rPr lang="en-US" dirty="0" smtClean="0"/>
              <a:t>sing the work of an internal auditor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36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Illustrative </a:t>
            </a:r>
            <a:r>
              <a:rPr lang="en-US" dirty="0" smtClean="0">
                <a:hlinkClick r:id="rId2" action="ppaction://hlinkfile"/>
              </a:rPr>
              <a:t>form</a:t>
            </a:r>
            <a:r>
              <a:rPr lang="en-US" dirty="0" smtClean="0"/>
              <a:t> of Audit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Nomenclature of Financial Statement :</a:t>
            </a:r>
          </a:p>
          <a:p>
            <a:endParaRPr lang="en-US" dirty="0" smtClean="0"/>
          </a:p>
          <a:p>
            <a:r>
              <a:rPr lang="en-US" dirty="0" smtClean="0"/>
              <a:t>“Standalone </a:t>
            </a:r>
            <a:r>
              <a:rPr lang="en-US" dirty="0" smtClean="0"/>
              <a:t>Financial </a:t>
            </a:r>
            <a:r>
              <a:rPr lang="en-US" dirty="0" smtClean="0"/>
              <a:t>Statement”, </a:t>
            </a:r>
            <a:r>
              <a:rPr lang="en-US" dirty="0" smtClean="0"/>
              <a:t>where the Company is required to CFS</a:t>
            </a:r>
          </a:p>
          <a:p>
            <a:endParaRPr lang="en-US" dirty="0"/>
          </a:p>
          <a:p>
            <a:r>
              <a:rPr lang="en-US" dirty="0" smtClean="0"/>
              <a:t>“Financial Statements” </a:t>
            </a:r>
            <a:r>
              <a:rPr lang="en-US" dirty="0" smtClean="0"/>
              <a:t>– when the company is not required to prepare CFS.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038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 – Companies Act 2013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the time limit of corrective action to maintain the limit of  investments by relative of an auditor  ? S 141(3)(d)(</a:t>
            </a:r>
            <a:r>
              <a:rPr lang="en-US" dirty="0" err="1" smtClean="0"/>
              <a:t>i</a:t>
            </a:r>
            <a:r>
              <a:rPr lang="en-US" dirty="0" smtClean="0"/>
              <a:t>).</a:t>
            </a:r>
          </a:p>
          <a:p>
            <a:pPr marL="514350" indent="-514350">
              <a:buAutoNum type="alphaLcParenR"/>
            </a:pPr>
            <a:r>
              <a:rPr lang="en-US" dirty="0" smtClean="0"/>
              <a:t>Sixty days </a:t>
            </a:r>
          </a:p>
          <a:p>
            <a:pPr marL="514350" indent="-514350">
              <a:buAutoNum type="alphaLcParenR"/>
            </a:pPr>
            <a:r>
              <a:rPr lang="en-US" dirty="0" smtClean="0"/>
              <a:t>Three Months </a:t>
            </a:r>
          </a:p>
          <a:p>
            <a:pPr marL="514350" indent="-514350">
              <a:buAutoNum type="alphaLcParenR"/>
            </a:pPr>
            <a:r>
              <a:rPr lang="en-US" dirty="0" smtClean="0"/>
              <a:t>Before the Year end </a:t>
            </a:r>
          </a:p>
          <a:p>
            <a:pPr marL="514350" indent="-514350">
              <a:buAutoNum type="alphaLcParenR"/>
            </a:pPr>
            <a:r>
              <a:rPr lang="en-US" dirty="0" smtClean="0"/>
              <a:t>Two Months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What is this limit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1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 anchor="t"/>
          <a:lstStyle/>
          <a:p>
            <a:r>
              <a:rPr lang="en-US" dirty="0" smtClean="0"/>
              <a:t>Quiz Companies Act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>
            <a:noAutofit/>
          </a:bodyPr>
          <a:lstStyle/>
          <a:p>
            <a:r>
              <a:rPr lang="en-IN" sz="2400" dirty="0"/>
              <a:t>An auditor appointed under this Act shall provide to the company only </a:t>
            </a:r>
            <a:r>
              <a:rPr lang="en-IN" sz="2400" dirty="0" smtClean="0"/>
              <a:t>such other </a:t>
            </a:r>
            <a:r>
              <a:rPr lang="en-IN" sz="2400" dirty="0"/>
              <a:t>services as are approved by the Board of Directors or the audit committee, as the </a:t>
            </a:r>
            <a:r>
              <a:rPr lang="en-IN" sz="2400" dirty="0" smtClean="0"/>
              <a:t>case may </a:t>
            </a:r>
            <a:r>
              <a:rPr lang="en-IN" sz="2400" dirty="0"/>
              <a:t>be, but which shall not include </a:t>
            </a:r>
            <a:r>
              <a:rPr lang="en-IN" sz="2400" dirty="0" smtClean="0"/>
              <a:t>few services to rendered :-</a:t>
            </a:r>
          </a:p>
          <a:p>
            <a:r>
              <a:rPr lang="en-IN" sz="2400" dirty="0" smtClean="0"/>
              <a:t>a) to the Company </a:t>
            </a:r>
          </a:p>
          <a:p>
            <a:r>
              <a:rPr lang="en-IN" sz="2400" dirty="0" smtClean="0"/>
              <a:t>b) directly to the company or its subsidiary company</a:t>
            </a:r>
          </a:p>
          <a:p>
            <a:r>
              <a:rPr lang="en-IN" sz="2400" dirty="0" smtClean="0"/>
              <a:t>c) directly  to the company or its subsidiary or associates </a:t>
            </a:r>
          </a:p>
          <a:p>
            <a:r>
              <a:rPr lang="en-IN" sz="2400" dirty="0" smtClean="0"/>
              <a:t>d) directly </a:t>
            </a:r>
            <a:r>
              <a:rPr lang="en-IN" sz="2400" dirty="0"/>
              <a:t>or indirectly to the company or its holding company or subsidiary company, </a:t>
            </a:r>
            <a:r>
              <a:rPr lang="en-US" sz="2400" dirty="0" smtClean="0"/>
              <a:t>namely.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S 144 deals with negative list of services </a:t>
            </a:r>
          </a:p>
          <a:p>
            <a:endParaRPr lang="en-IN" sz="2400" dirty="0" smtClean="0"/>
          </a:p>
          <a:p>
            <a:endParaRPr lang="en-IN" sz="2400" dirty="0" smtClean="0"/>
          </a:p>
        </p:txBody>
      </p:sp>
    </p:spTree>
    <p:extLst>
      <p:ext uri="{BB962C8B-B14F-4D97-AF65-F5344CB8AC3E}">
        <p14:creationId xmlns:p14="http://schemas.microsoft.com/office/powerpoint/2010/main" val="38318030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Custom 3">
      <a:dk1>
        <a:srgbClr val="292934"/>
      </a:dk1>
      <a:lt1>
        <a:srgbClr val="FFFFFF"/>
      </a:lt1>
      <a:dk2>
        <a:srgbClr val="9999FF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stom 2">
      <a:majorFont>
        <a:latin typeface="Bookman Old Style"/>
        <a:ea typeface=""/>
        <a:cs typeface=""/>
      </a:majorFont>
      <a:minorFont>
        <a:latin typeface="Bookman Old Style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836</Words>
  <Application>Microsoft Office PowerPoint</Application>
  <PresentationFormat>On-screen Show (4:3)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Disclosures – Accounting Standards V/S Companies Act 2013</vt:lpstr>
      <vt:lpstr>Agenda</vt:lpstr>
      <vt:lpstr>Importance of Disclosures </vt:lpstr>
      <vt:lpstr>Caveats  </vt:lpstr>
      <vt:lpstr>Quiz – What is the SA for  </vt:lpstr>
      <vt:lpstr>Important Auditing Standards </vt:lpstr>
      <vt:lpstr>Illustrative form of Audit Report </vt:lpstr>
      <vt:lpstr>Quiz – Companies Act 2013  </vt:lpstr>
      <vt:lpstr>Quiz Companies Act 2013</vt:lpstr>
      <vt:lpstr>Quiz – Companies Act 2013  </vt:lpstr>
      <vt:lpstr>Quiz – Companies Act 2013  </vt:lpstr>
      <vt:lpstr>Quiz Companies Act 2013</vt:lpstr>
      <vt:lpstr>Quiz Companies Act 2013</vt:lpstr>
      <vt:lpstr>Thanks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Disclosures – Accounting Standards V Companies Act 2013</dc:title>
  <dc:creator>Yagnesh</dc:creator>
  <cp:lastModifiedBy>Yagnesh</cp:lastModifiedBy>
  <cp:revision>63</cp:revision>
  <dcterms:created xsi:type="dcterms:W3CDTF">2015-02-25T00:58:07Z</dcterms:created>
  <dcterms:modified xsi:type="dcterms:W3CDTF">2015-02-26T06:32:54Z</dcterms:modified>
</cp:coreProperties>
</file>