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74" r:id="rId17"/>
    <p:sldId id="271" r:id="rId18"/>
    <p:sldId id="270"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C289E2-4214-494C-A8C4-0A100C392233}" type="datetimeFigureOut">
              <a:rPr lang="en-US" smtClean="0"/>
              <a:pPr/>
              <a:t>3/23/2015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54473-9A92-4F22-89CF-12A6201C717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A54473-9A92-4F22-89CF-12A6201C717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A54473-9A92-4F22-89CF-12A6201C7174}"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A54473-9A92-4F22-89CF-12A6201C7174}"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chemeClr val="accent1">
                <a:lumMod val="60000"/>
                <a:lumOff val="40000"/>
                <a:alpha val="0"/>
              </a:schemeClr>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1470025"/>
          </a:xfrm>
        </p:spPr>
        <p:txBody>
          <a:bodyPr>
            <a:noAutofit/>
          </a:bodyPr>
          <a:lstStyle/>
          <a:p>
            <a:r>
              <a:rPr lang="en-US" sz="4800" dirty="0" smtClean="0">
                <a:solidFill>
                  <a:schemeClr val="accent4">
                    <a:lumMod val="75000"/>
                  </a:schemeClr>
                </a:solidFill>
                <a:latin typeface="Times New Roman" pitchFamily="18" charset="0"/>
                <a:cs typeface="Times New Roman" pitchFamily="18" charset="0"/>
              </a:rPr>
              <a:t>Long Form Audit Report to the Management</a:t>
            </a:r>
            <a:endParaRPr lang="en-US" sz="4800" dirty="0">
              <a:solidFill>
                <a:schemeClr val="accent4">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352800"/>
            <a:ext cx="6400800" cy="2895600"/>
          </a:xfrm>
        </p:spPr>
        <p:txBody>
          <a:bodyPr>
            <a:normAutofit fontScale="47500" lnSpcReduction="20000"/>
          </a:bodyPr>
          <a:lstStyle/>
          <a:p>
            <a:endParaRPr lang="en-US" dirty="0" smtClean="0"/>
          </a:p>
          <a:p>
            <a:r>
              <a:rPr lang="en-US" sz="6500" b="1" dirty="0" smtClean="0">
                <a:solidFill>
                  <a:schemeClr val="accent4">
                    <a:lumMod val="75000"/>
                  </a:schemeClr>
                </a:solidFill>
              </a:rPr>
              <a:t>BY:</a:t>
            </a:r>
          </a:p>
          <a:p>
            <a:r>
              <a:rPr lang="en-US" sz="6500" b="1" dirty="0" smtClean="0">
                <a:solidFill>
                  <a:schemeClr val="accent4">
                    <a:lumMod val="75000"/>
                  </a:schemeClr>
                </a:solidFill>
              </a:rPr>
              <a:t>CA MAHENDRA AGRAWALA</a:t>
            </a:r>
          </a:p>
          <a:p>
            <a:r>
              <a:rPr lang="en-US" sz="6500" b="1" dirty="0" smtClean="0">
                <a:solidFill>
                  <a:schemeClr val="accent4">
                    <a:lumMod val="75000"/>
                  </a:schemeClr>
                </a:solidFill>
              </a:rPr>
              <a:t>FCA, DISA(ICA)</a:t>
            </a:r>
          </a:p>
          <a:p>
            <a:r>
              <a:rPr lang="en-US" sz="6500" b="1" dirty="0" smtClean="0">
                <a:solidFill>
                  <a:schemeClr val="accent4">
                    <a:lumMod val="75000"/>
                  </a:schemeClr>
                </a:solidFill>
              </a:rPr>
              <a:t>   E-MAIL – magrawala@yahoo.com</a:t>
            </a:r>
            <a:endParaRPr lang="en-US" sz="6500"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457200"/>
          <a:ext cx="8229600" cy="5196439"/>
        </p:xfrm>
        <a:graphic>
          <a:graphicData uri="http://schemas.openxmlformats.org/drawingml/2006/table">
            <a:tbl>
              <a:tblPr firstRow="1" bandRow="1">
                <a:tableStyleId>{5C22544A-7EE6-4342-B048-85BDC9FD1C3A}</a:tableStyleId>
              </a:tblPr>
              <a:tblGrid>
                <a:gridCol w="533400"/>
                <a:gridCol w="6172200"/>
                <a:gridCol w="1524000"/>
              </a:tblGrid>
              <a:tr h="414042">
                <a:tc>
                  <a:txBody>
                    <a:bodyPr/>
                    <a:lstStyle/>
                    <a:p>
                      <a:pPr algn="ctr" fontAlgn="t"/>
                      <a:r>
                        <a:rPr lang="en-US" sz="1800" b="1" i="0" u="none" strike="noStrike" dirty="0">
                          <a:solidFill>
                            <a:srgbClr val="010000"/>
                          </a:solidFill>
                          <a:latin typeface="Times New Roman" pitchFamily="18" charset="0"/>
                          <a:cs typeface="Times New Roman" pitchFamily="18" charset="0"/>
                        </a:rPr>
                        <a:t>d)</a:t>
                      </a:r>
                    </a:p>
                  </a:txBody>
                  <a:tcPr marL="9525" marR="9525" marT="9525" marB="0"/>
                </a:tc>
                <a:tc>
                  <a:txBody>
                    <a:bodyPr/>
                    <a:lstStyle/>
                    <a:p>
                      <a:pPr algn="just" fontAlgn="t"/>
                      <a:r>
                        <a:rPr lang="en-US" sz="1800" b="1" i="0" u="none" strike="noStrike" dirty="0">
                          <a:solidFill>
                            <a:srgbClr val="010000"/>
                          </a:solidFill>
                          <a:latin typeface="Times New Roman" pitchFamily="18" charset="0"/>
                          <a:cs typeface="Times New Roman" pitchFamily="18" charset="0"/>
                        </a:rPr>
                        <a:t>Review/Monitoring/ Supervision</a:t>
                      </a:r>
                    </a:p>
                  </a:txBody>
                  <a:tcPr marL="9525" marR="9525" marT="9525" marB="0"/>
                </a:tc>
                <a:tc>
                  <a:txBody>
                    <a:bodyPr/>
                    <a:lstStyle/>
                    <a:p>
                      <a:endParaRPr lang="en-US" sz="1800">
                        <a:latin typeface="Times New Roman" pitchFamily="18" charset="0"/>
                        <a:cs typeface="Times New Roman" pitchFamily="18" charset="0"/>
                      </a:endParaRPr>
                    </a:p>
                  </a:txBody>
                  <a:tcPr/>
                </a:tc>
              </a:tr>
              <a:tr h="1490958">
                <a:tc>
                  <a:txBody>
                    <a:bodyPr/>
                    <a:lstStyle/>
                    <a:p>
                      <a:pPr algn="ctr" fontAlgn="t"/>
                      <a:r>
                        <a:rPr lang="en-US" sz="1800" b="0" i="0" u="none" strike="noStrike" dirty="0">
                          <a:solidFill>
                            <a:srgbClr val="010000"/>
                          </a:solidFill>
                          <a:latin typeface="Times New Roman"/>
                        </a:rPr>
                        <a:t>(</a:t>
                      </a:r>
                      <a:r>
                        <a:rPr lang="en-US" sz="1800" b="0" i="0" u="none" strike="noStrike" dirty="0" err="1">
                          <a:solidFill>
                            <a:srgbClr val="010000"/>
                          </a:solidFill>
                          <a:latin typeface="Times New Roman"/>
                        </a:rPr>
                        <a:t>i</a:t>
                      </a:r>
                      <a:r>
                        <a:rPr lang="en-US" sz="1800" b="0" i="0" u="none" strike="noStrike" dirty="0">
                          <a:solidFill>
                            <a:srgbClr val="010000"/>
                          </a:solidFill>
                          <a:latin typeface="Times New Roman"/>
                        </a:rPr>
                        <a:t>)</a:t>
                      </a:r>
                    </a:p>
                  </a:txBody>
                  <a:tcPr marL="9525" marR="9525" marT="9525" marB="0"/>
                </a:tc>
                <a:tc>
                  <a:txBody>
                    <a:bodyPr/>
                    <a:lstStyle/>
                    <a:p>
                      <a:pPr algn="just" fontAlgn="t"/>
                      <a:r>
                        <a:rPr lang="en-US" sz="1800" b="0" i="0" u="none" strike="noStrike" dirty="0">
                          <a:solidFill>
                            <a:srgbClr val="010000"/>
                          </a:solidFill>
                          <a:latin typeface="Times New Roman"/>
                        </a:rPr>
                        <a:t>Is the procedure laid down by </a:t>
                      </a:r>
                      <a:r>
                        <a:rPr lang="en-US" sz="1800" b="0" i="0" u="none" strike="noStrike" dirty="0" smtClean="0">
                          <a:solidFill>
                            <a:srgbClr val="010000"/>
                          </a:solidFill>
                          <a:latin typeface="Times New Roman"/>
                        </a:rPr>
                        <a:t>the controlling </a:t>
                      </a:r>
                      <a:r>
                        <a:rPr lang="en-US" sz="1800" b="0" i="0" u="none" strike="noStrike" dirty="0">
                          <a:solidFill>
                            <a:srgbClr val="010000"/>
                          </a:solidFill>
                          <a:latin typeface="Times New Roman"/>
                        </a:rPr>
                        <a:t>authorities of the </a:t>
                      </a:r>
                      <a:r>
                        <a:rPr lang="en-US" sz="1800" b="0" i="0" u="none" strike="noStrike" dirty="0" smtClean="0">
                          <a:solidFill>
                            <a:srgbClr val="010000"/>
                          </a:solidFill>
                          <a:latin typeface="Times New Roman"/>
                        </a:rPr>
                        <a:t>bank</a:t>
                      </a:r>
                      <a:r>
                        <a:rPr lang="en-US" sz="1800" b="0" i="0" u="none" strike="noStrike" baseline="0" dirty="0" smtClean="0">
                          <a:solidFill>
                            <a:srgbClr val="010000"/>
                          </a:solidFill>
                          <a:latin typeface="Times New Roman"/>
                        </a:rPr>
                        <a:t> </a:t>
                      </a:r>
                      <a:r>
                        <a:rPr lang="en-US" sz="1800" b="0" i="0" u="none" strike="noStrike" dirty="0" smtClean="0">
                          <a:solidFill>
                            <a:srgbClr val="010000"/>
                          </a:solidFill>
                          <a:latin typeface="Times New Roman"/>
                        </a:rPr>
                        <a:t>for </a:t>
                      </a:r>
                      <a:r>
                        <a:rPr lang="en-US" sz="1800" b="0" i="0" u="none" strike="noStrike" dirty="0">
                          <a:solidFill>
                            <a:srgbClr val="010000"/>
                          </a:solidFill>
                          <a:latin typeface="Times New Roman"/>
                        </a:rPr>
                        <a:t>periodic review of advances including periodic balance confirmation/ acknowledgment of debts followed by the branch ? </a:t>
                      </a:r>
                      <a:r>
                        <a:rPr lang="en-US" sz="1800" b="0" i="0" u="none" strike="noStrike" dirty="0" smtClean="0">
                          <a:solidFill>
                            <a:srgbClr val="010000"/>
                          </a:solidFill>
                          <a:latin typeface="Times New Roman"/>
                        </a:rPr>
                        <a:t>Provide </a:t>
                      </a:r>
                      <a:r>
                        <a:rPr lang="en-US" sz="1800" b="0" i="0" u="none" strike="noStrike" dirty="0">
                          <a:solidFill>
                            <a:srgbClr val="010000"/>
                          </a:solidFill>
                          <a:latin typeface="Times New Roman"/>
                        </a:rPr>
                        <a:t>analysis of the accounts overdue for </a:t>
                      </a:r>
                      <a:r>
                        <a:rPr lang="en-US" sz="1800" b="0" i="0" u="none" strike="noStrike" dirty="0" smtClean="0">
                          <a:solidFill>
                            <a:srgbClr val="010000"/>
                          </a:solidFill>
                          <a:latin typeface="Times New Roman"/>
                        </a:rPr>
                        <a:t>review/renewal between 6 months and 1 year and over 1 year</a:t>
                      </a:r>
                      <a:endParaRPr lang="en-US" sz="1800" b="0" i="0" u="none" strike="noStrike" dirty="0">
                        <a:solidFill>
                          <a:srgbClr val="010000"/>
                        </a:solidFill>
                        <a:latin typeface="Times New Roman"/>
                      </a:endParaRPr>
                    </a:p>
                  </a:txBody>
                  <a:tcPr marL="9525" marR="9525" marT="9525" marB="0"/>
                </a:tc>
                <a:tc>
                  <a:txBody>
                    <a:bodyPr/>
                    <a:lstStyle/>
                    <a:p>
                      <a:endParaRPr lang="en-US" sz="1800" dirty="0">
                        <a:latin typeface="Times New Roman" pitchFamily="18" charset="0"/>
                        <a:cs typeface="Times New Roman" pitchFamily="18" charset="0"/>
                      </a:endParaRPr>
                    </a:p>
                  </a:txBody>
                  <a:tcPr/>
                </a:tc>
              </a:tr>
              <a:tr h="1219200">
                <a:tc>
                  <a:txBody>
                    <a:bodyPr/>
                    <a:lstStyle/>
                    <a:p>
                      <a:pPr algn="ctr" fontAlgn="t"/>
                      <a:r>
                        <a:rPr lang="en-US" sz="1800" b="0" i="0" u="none" strike="noStrike" dirty="0">
                          <a:solidFill>
                            <a:srgbClr val="010000"/>
                          </a:solidFill>
                          <a:latin typeface="Times New Roman"/>
                        </a:rPr>
                        <a:t>(ii)</a:t>
                      </a:r>
                    </a:p>
                  </a:txBody>
                  <a:tcPr marL="9525" marR="9525" marT="9525" marB="0"/>
                </a:tc>
                <a:tc>
                  <a:txBody>
                    <a:bodyPr/>
                    <a:lstStyle/>
                    <a:p>
                      <a:pPr algn="just" fontAlgn="t"/>
                      <a:r>
                        <a:rPr lang="en-US" sz="1800" b="0" i="0" u="none" strike="noStrike" dirty="0">
                          <a:solidFill>
                            <a:srgbClr val="010000"/>
                          </a:solidFill>
                          <a:latin typeface="Times New Roman"/>
                        </a:rPr>
                        <a:t>Are the stock/book debt statements and other periodic operational data and financial statements etc, received regularly from the borrowers and duly scrutinized ? Is suitable action taken on the basis of such scrutiny in appropriate cases ?</a:t>
                      </a:r>
                    </a:p>
                  </a:txBody>
                  <a:tcPr marL="9525" marR="9525" marT="9525" marB="0"/>
                </a:tc>
                <a:tc>
                  <a:txBody>
                    <a:bodyPr/>
                    <a:lstStyle/>
                    <a:p>
                      <a:endParaRPr lang="en-US" sz="1800" dirty="0">
                        <a:latin typeface="Times New Roman" pitchFamily="18" charset="0"/>
                        <a:cs typeface="Times New Roman" pitchFamily="18" charset="0"/>
                      </a:endParaRPr>
                    </a:p>
                  </a:txBody>
                  <a:tcPr/>
                </a:tc>
              </a:tr>
              <a:tr h="965434">
                <a:tc>
                  <a:txBody>
                    <a:bodyPr/>
                    <a:lstStyle/>
                    <a:p>
                      <a:pPr algn="ctr" fontAlgn="t"/>
                      <a:r>
                        <a:rPr lang="en-US" sz="1800" b="0" i="0" u="none" strike="noStrike" dirty="0">
                          <a:solidFill>
                            <a:srgbClr val="010000"/>
                          </a:solidFill>
                          <a:latin typeface="Times New Roman"/>
                        </a:rPr>
                        <a:t>(iii)</a:t>
                      </a:r>
                    </a:p>
                  </a:txBody>
                  <a:tcPr marL="9525" marR="9525" marT="9525" marB="0"/>
                </a:tc>
                <a:tc>
                  <a:txBody>
                    <a:bodyPr/>
                    <a:lstStyle/>
                    <a:p>
                      <a:pPr algn="just" fontAlgn="t"/>
                      <a:r>
                        <a:rPr lang="en-US" sz="1800" b="0" i="0" u="none" strike="noStrike" dirty="0">
                          <a:solidFill>
                            <a:srgbClr val="010000"/>
                          </a:solidFill>
                          <a:latin typeface="Times New Roman"/>
                        </a:rPr>
                        <a:t>Whether there exists a system of obtaining reports on stock audits periodically? If so</a:t>
                      </a:r>
                      <a:r>
                        <a:rPr lang="en-US" sz="1800" b="0" i="0" u="none" strike="noStrike" dirty="0" smtClean="0">
                          <a:solidFill>
                            <a:srgbClr val="010000"/>
                          </a:solidFill>
                          <a:latin typeface="Times New Roman"/>
                        </a:rPr>
                        <a:t>, whether </a:t>
                      </a:r>
                      <a:r>
                        <a:rPr lang="en-US" sz="1800" b="0" i="0" u="none" strike="noStrike" dirty="0">
                          <a:solidFill>
                            <a:srgbClr val="010000"/>
                          </a:solidFill>
                          <a:latin typeface="Times New Roman"/>
                        </a:rPr>
                        <a:t>the branch has compiled with such system?</a:t>
                      </a:r>
                    </a:p>
                  </a:txBody>
                  <a:tcPr marL="9525" marR="9525" marT="9525" marB="0"/>
                </a:tc>
                <a:tc>
                  <a:txBody>
                    <a:bodyPr/>
                    <a:lstStyle/>
                    <a:p>
                      <a:endParaRPr lang="en-US" sz="1800" dirty="0">
                        <a:latin typeface="Times New Roman" pitchFamily="18" charset="0"/>
                        <a:cs typeface="Times New Roman" pitchFamily="18" charset="0"/>
                      </a:endParaRPr>
                    </a:p>
                  </a:txBody>
                  <a:tcPr/>
                </a:tc>
              </a:tr>
              <a:tr h="414042">
                <a:tc>
                  <a:txBody>
                    <a:bodyPr/>
                    <a:lstStyle/>
                    <a:p>
                      <a:pPr algn="ctr" fontAlgn="t"/>
                      <a:r>
                        <a:rPr lang="en-US" sz="1800" b="0" i="0" u="none" strike="noStrike" dirty="0">
                          <a:solidFill>
                            <a:srgbClr val="010000"/>
                          </a:solidFill>
                          <a:latin typeface="Times New Roman" pitchFamily="18" charset="0"/>
                          <a:cs typeface="Times New Roman" pitchFamily="18" charset="0"/>
                        </a:rPr>
                        <a:t>(iv)</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Indicate the cases of advances to non- corporate entities with limits beyond Rs 10 </a:t>
                      </a:r>
                      <a:r>
                        <a:rPr lang="en-US" sz="1800" b="0" i="0" u="none" strike="noStrike" dirty="0" err="1">
                          <a:solidFill>
                            <a:srgbClr val="010000"/>
                          </a:solidFill>
                          <a:latin typeface="Times New Roman" pitchFamily="18" charset="0"/>
                          <a:cs typeface="Times New Roman" pitchFamily="18" charset="0"/>
                        </a:rPr>
                        <a:t>Lacs</a:t>
                      </a:r>
                      <a:r>
                        <a:rPr lang="en-US" sz="1800" b="0" i="0" u="none" strike="noStrike" dirty="0">
                          <a:solidFill>
                            <a:srgbClr val="010000"/>
                          </a:solidFill>
                          <a:latin typeface="Times New Roman" pitchFamily="18" charset="0"/>
                          <a:cs typeface="Times New Roman" pitchFamily="18" charset="0"/>
                        </a:rPr>
                        <a:t> where the Branch has not obtained the accounts of borrowers</a:t>
                      </a:r>
                      <a:r>
                        <a:rPr lang="en-US" sz="1800" b="0" i="0" u="none" strike="noStrike" dirty="0" smtClean="0">
                          <a:solidFill>
                            <a:srgbClr val="010000"/>
                          </a:solidFill>
                          <a:latin typeface="Times New Roman" pitchFamily="18" charset="0"/>
                          <a:cs typeface="Times New Roman" pitchFamily="18" charset="0"/>
                        </a:rPr>
                        <a:t>, duly </a:t>
                      </a:r>
                      <a:r>
                        <a:rPr lang="en-US" sz="1800" b="0" i="0" u="none" strike="noStrike" dirty="0">
                          <a:solidFill>
                            <a:srgbClr val="010000"/>
                          </a:solidFill>
                          <a:latin typeface="Times New Roman" pitchFamily="18" charset="0"/>
                          <a:cs typeface="Times New Roman" pitchFamily="18" charset="0"/>
                        </a:rPr>
                        <a:t>audited under the RBI guidelines with regard to compulsory audit or under any other statute.</a:t>
                      </a: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4610735"/>
        </p:xfrm>
        <a:graphic>
          <a:graphicData uri="http://schemas.openxmlformats.org/drawingml/2006/table">
            <a:tbl>
              <a:tblPr firstRow="1" bandRow="1">
                <a:tableStyleId>{5C22544A-7EE6-4342-B048-85BDC9FD1C3A}</a:tableStyleId>
              </a:tblPr>
              <a:tblGrid>
                <a:gridCol w="533400"/>
                <a:gridCol w="5943600"/>
                <a:gridCol w="1752600"/>
              </a:tblGrid>
              <a:tr h="370840">
                <a:tc>
                  <a:txBody>
                    <a:bodyPr/>
                    <a:lstStyle/>
                    <a:p>
                      <a:endParaRPr lang="en-US" sz="1800" dirty="0"/>
                    </a:p>
                  </a:txBody>
                  <a:tcPr>
                    <a:solidFill>
                      <a:srgbClr val="0070C0"/>
                    </a:solidFill>
                  </a:tcPr>
                </a:tc>
                <a:tc>
                  <a:txBody>
                    <a:bodyPr/>
                    <a:lstStyle/>
                    <a:p>
                      <a:endParaRPr lang="en-US" sz="1800" dirty="0"/>
                    </a:p>
                  </a:txBody>
                  <a:tcPr>
                    <a:solidFill>
                      <a:srgbClr val="0070C0"/>
                    </a:solidFill>
                  </a:tcPr>
                </a:tc>
                <a:tc>
                  <a:txBody>
                    <a:bodyPr/>
                    <a:lstStyle/>
                    <a:p>
                      <a:endParaRPr lang="en-US" sz="1800" dirty="0"/>
                    </a:p>
                  </a:txBody>
                  <a:tcPr>
                    <a:solidFill>
                      <a:srgbClr val="0070C0"/>
                    </a:solidFill>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(v)</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Has the inspection of physical verification of security charged to the bank been carried out by the branch as per procedure laid down by the controlling authorities of the bank?</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(vi)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 respect of advances examined by you</a:t>
                      </a:r>
                      <a:r>
                        <a:rPr lang="en-US" sz="1800" b="0" i="0" u="none" strike="noStrike" dirty="0" smtClean="0">
                          <a:solidFill>
                            <a:srgbClr val="010000"/>
                          </a:solidFill>
                          <a:latin typeface="Times New Roman" pitchFamily="18" charset="0"/>
                          <a:cs typeface="Times New Roman" pitchFamily="18" charset="0"/>
                        </a:rPr>
                        <a:t>, have </a:t>
                      </a:r>
                      <a:r>
                        <a:rPr lang="en-US" sz="1800" b="0" i="0" u="none" strike="noStrike" dirty="0">
                          <a:solidFill>
                            <a:srgbClr val="010000"/>
                          </a:solidFill>
                          <a:latin typeface="Times New Roman" pitchFamily="18" charset="0"/>
                          <a:cs typeface="Times New Roman" pitchFamily="18" charset="0"/>
                        </a:rPr>
                        <a:t>you come across cases of deficiencies unauthorities overdrawing beyond limits</a:t>
                      </a:r>
                      <a:r>
                        <a:rPr lang="en-US" sz="1800" b="0" i="0" u="none" strike="noStrike" dirty="0" smtClean="0">
                          <a:solidFill>
                            <a:srgbClr val="010000"/>
                          </a:solidFill>
                          <a:latin typeface="Times New Roman" pitchFamily="18" charset="0"/>
                          <a:cs typeface="Times New Roman" pitchFamily="18" charset="0"/>
                        </a:rPr>
                        <a:t>, inadequate </a:t>
                      </a:r>
                      <a:r>
                        <a:rPr lang="en-US" sz="1800" b="0" i="0" u="none" strike="noStrike" dirty="0">
                          <a:solidFill>
                            <a:srgbClr val="010000"/>
                          </a:solidFill>
                          <a:latin typeface="Times New Roman" pitchFamily="18" charset="0"/>
                          <a:cs typeface="Times New Roman" pitchFamily="18" charset="0"/>
                        </a:rPr>
                        <a:t>insurance coverage</a:t>
                      </a:r>
                      <a:r>
                        <a:rPr lang="en-US" sz="1800" b="0" i="0" u="none" strike="noStrike" dirty="0" smtClean="0">
                          <a:solidFill>
                            <a:srgbClr val="010000"/>
                          </a:solidFill>
                          <a:latin typeface="Times New Roman" pitchFamily="18" charset="0"/>
                          <a:cs typeface="Times New Roman" pitchFamily="18" charset="0"/>
                        </a:rPr>
                        <a:t>, etc? in </a:t>
                      </a:r>
                      <a:r>
                        <a:rPr lang="en-US" sz="1800" b="0" i="0" u="none" strike="noStrike" dirty="0">
                          <a:solidFill>
                            <a:srgbClr val="010000"/>
                          </a:solidFill>
                          <a:latin typeface="Times New Roman" pitchFamily="18" charset="0"/>
                          <a:cs typeface="Times New Roman" pitchFamily="18" charset="0"/>
                        </a:rPr>
                        <a:t>value of securities and inspection thereof or any other adverse features such as frequent </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(vii)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 respect of leasing finance activities</a:t>
                      </a:r>
                      <a:r>
                        <a:rPr lang="en-US" sz="1800" b="0" i="0" u="none" strike="noStrike" dirty="0" smtClean="0">
                          <a:solidFill>
                            <a:srgbClr val="010000"/>
                          </a:solidFill>
                          <a:latin typeface="Times New Roman" pitchFamily="18" charset="0"/>
                          <a:cs typeface="Times New Roman" pitchFamily="18" charset="0"/>
                        </a:rPr>
                        <a:t>, has </a:t>
                      </a:r>
                      <a:r>
                        <a:rPr lang="en-US" sz="1800" b="0" i="0" u="none" strike="noStrike" dirty="0">
                          <a:solidFill>
                            <a:srgbClr val="010000"/>
                          </a:solidFill>
                          <a:latin typeface="Times New Roman" pitchFamily="18" charset="0"/>
                          <a:cs typeface="Times New Roman" pitchFamily="18" charset="0"/>
                        </a:rPr>
                        <a:t>the Branch compiled with the guidelines issued by the controlling authorities of the bank relating to security creation</a:t>
                      </a:r>
                      <a:r>
                        <a:rPr lang="en-US" sz="1800" b="0" i="0" u="none" strike="noStrike" dirty="0" smtClean="0">
                          <a:solidFill>
                            <a:srgbClr val="010000"/>
                          </a:solidFill>
                          <a:latin typeface="Times New Roman" pitchFamily="18" charset="0"/>
                          <a:cs typeface="Times New Roman" pitchFamily="18" charset="0"/>
                        </a:rPr>
                        <a:t>, asset </a:t>
                      </a:r>
                      <a:r>
                        <a:rPr lang="en-US" sz="1800" b="0" i="0" u="none" strike="noStrike" dirty="0">
                          <a:solidFill>
                            <a:srgbClr val="010000"/>
                          </a:solidFill>
                          <a:latin typeface="Times New Roman" pitchFamily="18" charset="0"/>
                          <a:cs typeface="Times New Roman" pitchFamily="18" charset="0"/>
                        </a:rPr>
                        <a:t>inspection, insurance</a:t>
                      </a:r>
                      <a:r>
                        <a:rPr lang="en-US" sz="1800" b="0" i="0" u="none" strike="noStrike" dirty="0" smtClean="0">
                          <a:solidFill>
                            <a:srgbClr val="010000"/>
                          </a:solidFill>
                          <a:latin typeface="Times New Roman" pitchFamily="18" charset="0"/>
                          <a:cs typeface="Times New Roman" pitchFamily="18" charset="0"/>
                        </a:rPr>
                        <a:t>, etc? Has </a:t>
                      </a:r>
                      <a:r>
                        <a:rPr lang="en-US" sz="1800" b="0" i="0" u="none" strike="noStrike" dirty="0">
                          <a:solidFill>
                            <a:srgbClr val="010000"/>
                          </a:solidFill>
                          <a:latin typeface="Times New Roman" pitchFamily="18" charset="0"/>
                          <a:cs typeface="Times New Roman" pitchFamily="18" charset="0"/>
                        </a:rPr>
                        <a:t>the Branch compiled with the accounting norms prescribed by the controlling authorities norms prescribed by the controlling authorities of the bank relating to such leasing activities</a:t>
                      </a:r>
                      <a:r>
                        <a:rPr lang="en-US" sz="1800" b="0" i="0" u="none" strike="noStrike" dirty="0" smtClean="0">
                          <a:solidFill>
                            <a:srgbClr val="010000"/>
                          </a:solidFill>
                          <a:latin typeface="Times New Roman" pitchFamily="18" charset="0"/>
                          <a:cs typeface="Times New Roman" pitchFamily="18" charset="0"/>
                        </a:rPr>
                        <a:t>?</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99745"/>
          <a:ext cx="8229600" cy="4239895"/>
        </p:xfrm>
        <a:graphic>
          <a:graphicData uri="http://schemas.openxmlformats.org/drawingml/2006/table">
            <a:tbl>
              <a:tblPr firstRow="1" bandRow="1">
                <a:tableStyleId>{5C22544A-7EE6-4342-B048-85BDC9FD1C3A}</a:tableStyleId>
              </a:tblPr>
              <a:tblGrid>
                <a:gridCol w="609600"/>
                <a:gridCol w="5943600"/>
                <a:gridCol w="1676400"/>
              </a:tblGrid>
              <a:tr h="370840">
                <a:tc>
                  <a:txBody>
                    <a:bodyPr/>
                    <a:lstStyle/>
                    <a:p>
                      <a:endParaRPr lang="en-US" sz="1800" dirty="0"/>
                    </a:p>
                  </a:txBody>
                  <a:tcPr/>
                </a:tc>
                <a:tc>
                  <a:txBody>
                    <a:bodyPr/>
                    <a:lstStyle/>
                    <a:p>
                      <a:endParaRPr lang="en-US" sz="1800" dirty="0"/>
                    </a:p>
                  </a:txBody>
                  <a:tcPr/>
                </a:tc>
                <a:tc>
                  <a:txBody>
                    <a:bodyPr/>
                    <a:lstStyle/>
                    <a:p>
                      <a:endParaRPr lang="en-US" sz="1800"/>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(viii)</a:t>
                      </a:r>
                    </a:p>
                  </a:txBody>
                  <a:tcPr marL="9525" marR="9525" marT="9525" marB="0"/>
                </a:tc>
                <a:tc>
                  <a:txBody>
                    <a:bodyPr/>
                    <a:lstStyle/>
                    <a:p>
                      <a:pPr algn="l" fontAlgn="t"/>
                      <a:r>
                        <a:rPr lang="en-US" sz="1800" b="0" i="0" u="none" strike="noStrike" dirty="0">
                          <a:solidFill>
                            <a:srgbClr val="010000"/>
                          </a:solidFill>
                          <a:latin typeface="Times New Roman" pitchFamily="18" charset="0"/>
                          <a:cs typeface="Times New Roman" pitchFamily="18" charset="0"/>
                        </a:rPr>
                        <a:t>Are credit card dues recovered promptly</a:t>
                      </a:r>
                      <a:r>
                        <a:rPr lang="en-US" sz="1800" b="0" i="0" u="none" strike="noStrike" dirty="0" smtClean="0">
                          <a:solidFill>
                            <a:srgbClr val="010000"/>
                          </a:solidFill>
                          <a:latin typeface="Times New Roman" pitchFamily="18" charset="0"/>
                          <a:cs typeface="Times New Roman" pitchFamily="18" charset="0"/>
                        </a:rPr>
                        <a:t>?</a:t>
                      </a:r>
                    </a:p>
                    <a:p>
                      <a:pPr algn="l"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(ix)</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Has the branch identified and classified advances into standard/sub standard/doubtful/loss assets in line with norms prescribed by RBI ? (The auditor may refer to the relevant H.O instructions for identification of Non-performing assets and classification of advances</a:t>
                      </a:r>
                      <a:r>
                        <a:rPr lang="en-US" sz="1800" b="0" i="0" u="none" strike="noStrike" dirty="0" smtClean="0">
                          <a:solidFill>
                            <a:srgbClr val="010000"/>
                          </a:solidFill>
                          <a:latin typeface="Times New Roman" pitchFamily="18" charset="0"/>
                          <a:cs typeface="Times New Roman" pitchFamily="18" charset="0"/>
                        </a:rPr>
                        <a:t>).</a:t>
                      </a:r>
                    </a:p>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(x)</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Where the auditor disagree with the branch classification of advances into standard/substandard/doubtful/loss assets</a:t>
                      </a:r>
                      <a:r>
                        <a:rPr lang="en-US" sz="1800" b="0" i="0" u="none" strike="noStrike" dirty="0" smtClean="0">
                          <a:solidFill>
                            <a:srgbClr val="010000"/>
                          </a:solidFill>
                          <a:latin typeface="Times New Roman" pitchFamily="18" charset="0"/>
                          <a:cs typeface="Times New Roman" pitchFamily="18" charset="0"/>
                        </a:rPr>
                        <a:t>, the </a:t>
                      </a:r>
                      <a:r>
                        <a:rPr lang="en-US" sz="1800" b="0" i="0" u="none" strike="noStrike" dirty="0">
                          <a:solidFill>
                            <a:srgbClr val="010000"/>
                          </a:solidFill>
                          <a:latin typeface="Times New Roman" pitchFamily="18" charset="0"/>
                          <a:cs typeface="Times New Roman" pitchFamily="18" charset="0"/>
                        </a:rPr>
                        <a:t>details of such advances with reasons should be given</a:t>
                      </a:r>
                      <a:r>
                        <a:rPr lang="en-US" sz="1800" b="0" i="0" u="none" strike="noStrike" dirty="0" smtClean="0">
                          <a:solidFill>
                            <a:srgbClr val="010000"/>
                          </a:solidFill>
                          <a:latin typeface="Times New Roman" pitchFamily="18" charset="0"/>
                          <a:cs typeface="Times New Roman" pitchFamily="18" charset="0"/>
                        </a:rPr>
                        <a:t>. Also </a:t>
                      </a:r>
                      <a:r>
                        <a:rPr lang="en-US" sz="1800" b="0" i="0" u="none" strike="noStrike" dirty="0">
                          <a:solidFill>
                            <a:srgbClr val="010000"/>
                          </a:solidFill>
                          <a:latin typeface="Times New Roman" pitchFamily="18" charset="0"/>
                          <a:cs typeface="Times New Roman" pitchFamily="18" charset="0"/>
                        </a:rPr>
                        <a:t>indicate whether suitable changes have been incorporated /suggested in the Memorandum of Changes</a:t>
                      </a:r>
                      <a:r>
                        <a:rPr lang="en-US" sz="1800" b="0" i="0" u="none" strike="noStrike" dirty="0" smtClean="0">
                          <a:solidFill>
                            <a:srgbClr val="010000"/>
                          </a:solidFill>
                          <a:latin typeface="Times New Roman" pitchFamily="18" charset="0"/>
                          <a:cs typeface="Times New Roman" pitchFamily="18" charset="0"/>
                        </a:rPr>
                        <a:t>.</a:t>
                      </a:r>
                    </a:p>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4535805"/>
        </p:xfrm>
        <a:graphic>
          <a:graphicData uri="http://schemas.openxmlformats.org/drawingml/2006/table">
            <a:tbl>
              <a:tblPr firstRow="1" bandRow="1">
                <a:tableStyleId>{5C22544A-7EE6-4342-B048-85BDC9FD1C3A}</a:tableStyleId>
              </a:tblPr>
              <a:tblGrid>
                <a:gridCol w="533400"/>
                <a:gridCol w="6019800"/>
                <a:gridCol w="1676400"/>
              </a:tblGrid>
              <a:tr h="370840">
                <a:tc>
                  <a:txBody>
                    <a:bodyPr/>
                    <a:lstStyle/>
                    <a:p>
                      <a:endParaRPr lang="en-US" sz="1800" dirty="0"/>
                    </a:p>
                  </a:txBody>
                  <a:tcPr/>
                </a:tc>
                <a:tc>
                  <a:txBody>
                    <a:bodyPr/>
                    <a:lstStyle/>
                    <a:p>
                      <a:endParaRPr lang="en-US" sz="1800" dirty="0"/>
                    </a:p>
                  </a:txBody>
                  <a:tcPr/>
                </a:tc>
                <a:tc>
                  <a:txBody>
                    <a:bodyPr/>
                    <a:lstStyle/>
                    <a:p>
                      <a:endParaRPr lang="en-US" sz="1800"/>
                    </a:p>
                  </a:txBody>
                  <a:tcPr/>
                </a:tc>
              </a:tr>
              <a:tr h="1677035">
                <a:tc>
                  <a:txBody>
                    <a:bodyPr/>
                    <a:lstStyle/>
                    <a:p>
                      <a:pPr algn="ctr" fontAlgn="t"/>
                      <a:r>
                        <a:rPr lang="en-US" sz="1800" b="0" i="0" u="none" strike="noStrike" dirty="0">
                          <a:solidFill>
                            <a:srgbClr val="010000"/>
                          </a:solidFill>
                          <a:latin typeface="Times New Roman" pitchFamily="18" charset="0"/>
                          <a:cs typeface="Times New Roman" pitchFamily="18" charset="0"/>
                        </a:rPr>
                        <a:t>(xi)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Have you come across cases where the relevant Controlling Authorities of the bank has authorities legal action for recovery of advances or recalling of advances but no such no such action was taken by the branch ?If so</a:t>
                      </a:r>
                      <a:r>
                        <a:rPr lang="en-US" sz="1800" b="0" i="0" u="none" strike="noStrike" dirty="0" smtClean="0">
                          <a:solidFill>
                            <a:srgbClr val="010000"/>
                          </a:solidFill>
                          <a:latin typeface="Times New Roman" pitchFamily="18" charset="0"/>
                          <a:cs typeface="Times New Roman" pitchFamily="18" charset="0"/>
                        </a:rPr>
                        <a:t>, give </a:t>
                      </a:r>
                      <a:r>
                        <a:rPr lang="en-US" sz="1800" b="0" i="0" u="none" strike="noStrike" dirty="0">
                          <a:solidFill>
                            <a:srgbClr val="010000"/>
                          </a:solidFill>
                          <a:latin typeface="Times New Roman" pitchFamily="18" charset="0"/>
                          <a:cs typeface="Times New Roman" pitchFamily="18" charset="0"/>
                        </a:rPr>
                        <a:t>details of such cases.</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(xii)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Have all non-performing advances been promptly reported to the relevant Controlling Authority of the bank</a:t>
                      </a:r>
                      <a:r>
                        <a:rPr lang="en-US" sz="1800" b="0" i="0" u="none" strike="noStrike" dirty="0" smtClean="0">
                          <a:solidFill>
                            <a:srgbClr val="010000"/>
                          </a:solidFill>
                          <a:latin typeface="Times New Roman" pitchFamily="18" charset="0"/>
                          <a:cs typeface="Times New Roman" pitchFamily="18" charset="0"/>
                        </a:rPr>
                        <a:t>? Also </a:t>
                      </a:r>
                      <a:r>
                        <a:rPr lang="en-US" sz="1800" b="0" i="0" u="none" strike="noStrike" dirty="0">
                          <a:solidFill>
                            <a:srgbClr val="010000"/>
                          </a:solidFill>
                          <a:latin typeface="Times New Roman" pitchFamily="18" charset="0"/>
                          <a:cs typeface="Times New Roman" pitchFamily="18" charset="0"/>
                        </a:rPr>
                        <a:t>state whether any rehabilitation </a:t>
                      </a:r>
                      <a:r>
                        <a:rPr lang="en-US" sz="1800" b="0" i="0" u="none" strike="noStrike" dirty="0" err="1">
                          <a:solidFill>
                            <a:srgbClr val="010000"/>
                          </a:solidFill>
                          <a:latin typeface="Times New Roman" pitchFamily="18" charset="0"/>
                          <a:cs typeface="Times New Roman" pitchFamily="18" charset="0"/>
                        </a:rPr>
                        <a:t>programme</a:t>
                      </a:r>
                      <a:r>
                        <a:rPr lang="en-US" sz="1800" b="0" i="0" u="none" strike="noStrike" dirty="0">
                          <a:solidFill>
                            <a:srgbClr val="010000"/>
                          </a:solidFill>
                          <a:latin typeface="Times New Roman" pitchFamily="18" charset="0"/>
                          <a:cs typeface="Times New Roman" pitchFamily="18" charset="0"/>
                        </a:rPr>
                        <a:t> in respect of such advances has been undertaken</a:t>
                      </a:r>
                      <a:r>
                        <a:rPr lang="en-US" sz="1800" b="0" i="0" u="none" strike="noStrike" dirty="0" smtClean="0">
                          <a:solidFill>
                            <a:srgbClr val="010000"/>
                          </a:solidFill>
                          <a:latin typeface="Times New Roman" pitchFamily="18" charset="0"/>
                          <a:cs typeface="Times New Roman" pitchFamily="18" charset="0"/>
                        </a:rPr>
                        <a:t>, and </a:t>
                      </a:r>
                      <a:r>
                        <a:rPr lang="en-US" sz="1800" b="0" i="0" u="none" strike="noStrike" dirty="0">
                          <a:solidFill>
                            <a:srgbClr val="010000"/>
                          </a:solidFill>
                          <a:latin typeface="Times New Roman" pitchFamily="18" charset="0"/>
                          <a:cs typeface="Times New Roman" pitchFamily="18" charset="0"/>
                        </a:rPr>
                        <a:t>if </a:t>
                      </a:r>
                      <a:r>
                        <a:rPr lang="en-US" sz="1800" b="0" i="0" u="none" strike="noStrike" dirty="0" smtClean="0">
                          <a:solidFill>
                            <a:srgbClr val="010000"/>
                          </a:solidFill>
                          <a:latin typeface="Times New Roman" pitchFamily="18" charset="0"/>
                          <a:cs typeface="Times New Roman" pitchFamily="18" charset="0"/>
                        </a:rPr>
                        <a:t>so, The </a:t>
                      </a:r>
                      <a:r>
                        <a:rPr lang="en-US" sz="1800" b="0" i="0" u="none" strike="noStrike" dirty="0">
                          <a:solidFill>
                            <a:srgbClr val="010000"/>
                          </a:solidFill>
                          <a:latin typeface="Times New Roman" pitchFamily="18" charset="0"/>
                          <a:cs typeface="Times New Roman" pitchFamily="18" charset="0"/>
                        </a:rPr>
                        <a:t>status of such </a:t>
                      </a:r>
                      <a:r>
                        <a:rPr lang="en-US" sz="1800" b="0" i="0" u="none" strike="noStrike" dirty="0" err="1">
                          <a:solidFill>
                            <a:srgbClr val="010000"/>
                          </a:solidFill>
                          <a:latin typeface="Times New Roman" pitchFamily="18" charset="0"/>
                          <a:cs typeface="Times New Roman" pitchFamily="18" charset="0"/>
                        </a:rPr>
                        <a:t>programme</a:t>
                      </a:r>
                      <a:r>
                        <a:rPr lang="en-US" sz="1800" b="0" i="0" u="none" strike="noStrike" dirty="0">
                          <a:solidFill>
                            <a:srgbClr val="010000"/>
                          </a:solidFill>
                          <a:latin typeface="Times New Roman" pitchFamily="18" charset="0"/>
                          <a:cs typeface="Times New Roman" pitchFamily="18" charset="0"/>
                        </a:rPr>
                        <a:t>.</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just" fontAlgn="t"/>
                      <a:r>
                        <a:rPr lang="en-US" sz="1800" b="0" i="0" u="none" strike="noStrike" dirty="0">
                          <a:solidFill>
                            <a:srgbClr val="010000"/>
                          </a:solidFill>
                          <a:latin typeface="Times New Roman" pitchFamily="18" charset="0"/>
                          <a:cs typeface="Times New Roman" pitchFamily="18" charset="0"/>
                        </a:rPr>
                        <a:t>(xiii)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Have appropriate claims for DICGC and export credit guarantees/insurance and subsidies, if any been duly lodged and settled</a:t>
                      </a:r>
                      <a:r>
                        <a:rPr lang="en-US" sz="1800" b="0" i="0" u="none" strike="noStrike" dirty="0" smtClean="0">
                          <a:solidFill>
                            <a:srgbClr val="010000"/>
                          </a:solidFill>
                          <a:latin typeface="Times New Roman" pitchFamily="18" charset="0"/>
                          <a:cs typeface="Times New Roman" pitchFamily="18" charset="0"/>
                        </a:rPr>
                        <a:t>? The </a:t>
                      </a:r>
                      <a:r>
                        <a:rPr lang="en-US" sz="1800" b="0" i="0" u="none" strike="noStrike" dirty="0">
                          <a:solidFill>
                            <a:srgbClr val="010000"/>
                          </a:solidFill>
                          <a:latin typeface="Times New Roman" pitchFamily="18" charset="0"/>
                          <a:cs typeface="Times New Roman" pitchFamily="18" charset="0"/>
                        </a:rPr>
                        <a:t>status of pending claims giving year wise break-up of number and amounts involved should be given in the following format.</a:t>
                      </a: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609600"/>
          <a:ext cx="8229600" cy="4637405"/>
        </p:xfrm>
        <a:graphic>
          <a:graphicData uri="http://schemas.openxmlformats.org/drawingml/2006/table">
            <a:tbl>
              <a:tblPr firstRow="1" bandRow="1">
                <a:tableStyleId>{5C22544A-7EE6-4342-B048-85BDC9FD1C3A}</a:tableStyleId>
              </a:tblPr>
              <a:tblGrid>
                <a:gridCol w="5867400"/>
                <a:gridCol w="1219200"/>
                <a:gridCol w="1143000"/>
              </a:tblGrid>
              <a:tr h="370840">
                <a:tc gridSpan="3">
                  <a:txBody>
                    <a:bodyPr/>
                    <a:lstStyle/>
                    <a:p>
                      <a:pPr algn="just" fontAlgn="t"/>
                      <a:r>
                        <a:rPr lang="en-US" sz="1800" b="1" i="0" u="none" strike="noStrike" dirty="0">
                          <a:solidFill>
                            <a:srgbClr val="010000"/>
                          </a:solidFill>
                          <a:latin typeface="Times New Roman" pitchFamily="18" charset="0"/>
                          <a:cs typeface="Times New Roman" pitchFamily="18" charset="0"/>
                        </a:rPr>
                        <a:t>Particulars</a:t>
                      </a:r>
                    </a:p>
                  </a:txBody>
                  <a:tcPr marL="9525" marR="9525" marT="9525" marB="0"/>
                </a:tc>
                <a:tc hMerge="1">
                  <a:txBody>
                    <a:bodyPr/>
                    <a:lstStyle/>
                    <a:p>
                      <a:endParaRPr lang="en-US"/>
                    </a:p>
                  </a:txBody>
                  <a:tcPr/>
                </a:tc>
                <a:tc hMerge="1">
                  <a:txBody>
                    <a:bodyPr/>
                    <a:lstStyle/>
                    <a:p>
                      <a:endParaRPr lang="en-US" dirty="0"/>
                    </a:p>
                  </a:txBody>
                  <a:tcPr/>
                </a:tc>
              </a:tr>
              <a:tr h="370840">
                <a:tc gridSpan="3">
                  <a:txBody>
                    <a:bodyPr/>
                    <a:lstStyle/>
                    <a:p>
                      <a:pPr algn="just" fontAlgn="t"/>
                      <a:r>
                        <a:rPr lang="en-US" sz="1800" b="1" i="0" u="none" strike="noStrike" dirty="0">
                          <a:solidFill>
                            <a:srgbClr val="010000"/>
                          </a:solidFill>
                          <a:latin typeface="Times New Roman"/>
                        </a:rPr>
                        <a:t>        Number                                                                           Amount(Rs.)</a:t>
                      </a:r>
                    </a:p>
                  </a:txBody>
                  <a:tcPr marL="9525" marR="9525" marT="9525" marB="0"/>
                </a:tc>
                <a:tc hMerge="1">
                  <a:txBody>
                    <a:bodyPr/>
                    <a:lstStyle/>
                    <a:p>
                      <a:endParaRPr lang="en-US"/>
                    </a:p>
                  </a:txBody>
                  <a:tcPr/>
                </a:tc>
                <a:tc hMerge="1">
                  <a:txBody>
                    <a:bodyPr/>
                    <a:lstStyle/>
                    <a:p>
                      <a:endParaRPr lang="en-US" dirty="0"/>
                    </a:p>
                  </a:txBody>
                  <a:tcPr/>
                </a:tc>
              </a:tr>
              <a:tr h="370840">
                <a:tc>
                  <a:txBody>
                    <a:bodyPr/>
                    <a:lstStyle/>
                    <a:p>
                      <a:pPr algn="just" fontAlgn="t"/>
                      <a:r>
                        <a:rPr lang="en-US" sz="1800" b="0" i="0" u="none" strike="noStrike" dirty="0">
                          <a:solidFill>
                            <a:srgbClr val="010000"/>
                          </a:solidFill>
                          <a:latin typeface="Times New Roman"/>
                        </a:rPr>
                        <a:t>Claims as at the beginning of the </a:t>
                      </a:r>
                      <a:r>
                        <a:rPr lang="en-US" sz="1800" b="0" i="0" u="none" strike="noStrike" dirty="0" smtClean="0">
                          <a:solidFill>
                            <a:srgbClr val="010000"/>
                          </a:solidFill>
                          <a:latin typeface="Times New Roman"/>
                        </a:rPr>
                        <a:t>year (</a:t>
                      </a:r>
                      <a:r>
                        <a:rPr lang="en-US" sz="1800" b="0" i="0" u="none" strike="noStrike" dirty="0">
                          <a:solidFill>
                            <a:srgbClr val="010000"/>
                          </a:solidFill>
                          <a:latin typeface="Times New Roman"/>
                        </a:rPr>
                        <a:t>Give year-wise details) Further claims lodged during the year</a:t>
                      </a:r>
                    </a:p>
                  </a:txBody>
                  <a:tcPr marL="9525" marR="9525" marT="9525" marB="0"/>
                </a:tc>
                <a:tc>
                  <a:txBody>
                    <a:bodyPr/>
                    <a:lstStyle/>
                    <a:p>
                      <a:pPr algn="ctr" fontAlgn="t"/>
                      <a:r>
                        <a:rPr lang="en-US" sz="1800" b="0" i="0" u="none" strike="noStrike" kern="1200" dirty="0" smtClean="0">
                          <a:solidFill>
                            <a:srgbClr val="010000"/>
                          </a:solidFill>
                          <a:latin typeface="Times New Roman"/>
                          <a:ea typeface="+mn-ea"/>
                          <a:cs typeface="+mn-cs"/>
                        </a:rPr>
                        <a:t>NIL</a:t>
                      </a:r>
                      <a:endParaRPr lang="en-US" sz="1800" b="0" i="0" u="none" strike="noStrike" kern="1200" dirty="0">
                        <a:solidFill>
                          <a:srgbClr val="010000"/>
                        </a:solidFill>
                        <a:latin typeface="Times New Roman"/>
                        <a:ea typeface="+mn-ea"/>
                        <a:cs typeface="+mn-cs"/>
                      </a:endParaRPr>
                    </a:p>
                  </a:txBody>
                  <a:tcPr marL="9525" marR="9525" marT="9525" marB="0"/>
                </a:tc>
                <a:tc>
                  <a:txBody>
                    <a:bodyPr/>
                    <a:lstStyle/>
                    <a:p>
                      <a:pPr algn="ctr" fontAlgn="t"/>
                      <a:r>
                        <a:rPr lang="en-US" sz="1800" b="0" i="0" u="none" strike="noStrike" kern="1200" dirty="0" smtClean="0">
                          <a:solidFill>
                            <a:srgbClr val="010000"/>
                          </a:solidFill>
                          <a:latin typeface="Times New Roman"/>
                          <a:ea typeface="+mn-ea"/>
                          <a:cs typeface="+mn-cs"/>
                        </a:rPr>
                        <a:t>NIL</a:t>
                      </a:r>
                      <a:endParaRPr lang="en-US" sz="1800" b="0" i="0" u="none" strike="noStrike" kern="1200" dirty="0">
                        <a:solidFill>
                          <a:srgbClr val="010000"/>
                        </a:solidFill>
                        <a:latin typeface="Times New Roman"/>
                        <a:ea typeface="+mn-ea"/>
                        <a:cs typeface="+mn-cs"/>
                      </a:endParaRPr>
                    </a:p>
                  </a:txBody>
                  <a:tcPr marL="9525" marR="9525" marT="9525" marB="0"/>
                </a:tc>
              </a:tr>
              <a:tr h="370840">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pPr algn="just" fontAlgn="t"/>
                      <a:r>
                        <a:rPr lang="en-US" sz="1800" b="1" i="0" u="none" strike="noStrike" dirty="0">
                          <a:solidFill>
                            <a:srgbClr val="010000"/>
                          </a:solidFill>
                          <a:latin typeface="Times New Roman"/>
                        </a:rPr>
                        <a:t>Total A</a:t>
                      </a:r>
                    </a:p>
                  </a:txBody>
                  <a:tcPr marL="9525" marR="9525" marT="9525" marB="0"/>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r>
                        <a:rPr lang="en-US" sz="1800" dirty="0" smtClean="0">
                          <a:latin typeface="Times New Roman" pitchFamily="18" charset="0"/>
                          <a:cs typeface="Times New Roman" pitchFamily="18" charset="0"/>
                        </a:rPr>
                        <a:t>Amounts representing :</a:t>
                      </a:r>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r>
                        <a:rPr lang="en-US" sz="1800" dirty="0" smtClean="0">
                          <a:latin typeface="Times New Roman" pitchFamily="18" charset="0"/>
                          <a:cs typeface="Times New Roman" pitchFamily="18" charset="0"/>
                        </a:rPr>
                        <a:t>(a) claims accepted/settled(give year-wise details)</a:t>
                      </a:r>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r>
                        <a:rPr lang="en-US" sz="1800" dirty="0" smtClean="0">
                          <a:latin typeface="Times New Roman" pitchFamily="18" charset="0"/>
                          <a:cs typeface="Times New Roman" pitchFamily="18" charset="0"/>
                        </a:rPr>
                        <a:t>(b) claims rejected(give year-wise details)</a:t>
                      </a:r>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pPr algn="just" fontAlgn="t"/>
                      <a:r>
                        <a:rPr lang="en-US" sz="1800" b="1" i="0" u="none" strike="noStrike" kern="1200" dirty="0">
                          <a:solidFill>
                            <a:srgbClr val="010000"/>
                          </a:solidFill>
                          <a:latin typeface="Times New Roman"/>
                          <a:ea typeface="+mn-ea"/>
                          <a:cs typeface="+mn-cs"/>
                        </a:rPr>
                        <a:t>Total B</a:t>
                      </a:r>
                    </a:p>
                  </a:txBody>
                  <a:tcPr marL="9525" marR="9525" marT="9525" marB="0"/>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pPr algn="just" fontAlgn="t"/>
                      <a:r>
                        <a:rPr lang="en-US" sz="1800" b="0" i="0" u="none" strike="noStrike" dirty="0">
                          <a:solidFill>
                            <a:srgbClr val="010000"/>
                          </a:solidFill>
                          <a:latin typeface="Times New Roman"/>
                        </a:rPr>
                        <a:t>Balances as at year-end (give year-wise details)</a:t>
                      </a:r>
                    </a:p>
                  </a:txBody>
                  <a:tcPr marL="9525" marR="9525" marT="9525" marB="0"/>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pPr algn="just" fontAlgn="t"/>
                      <a:r>
                        <a:rPr lang="en-US" sz="1800" b="1" i="0" u="none" strike="noStrike" dirty="0">
                          <a:solidFill>
                            <a:srgbClr val="010000"/>
                          </a:solidFill>
                          <a:latin typeface="Times New Roman"/>
                        </a:rPr>
                        <a:t>A-B</a:t>
                      </a:r>
                    </a:p>
                  </a:txBody>
                  <a:tcPr marL="9525" marR="9525" marT="9525" marB="0"/>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r h="370840">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3513455"/>
        </p:xfrm>
        <a:graphic>
          <a:graphicData uri="http://schemas.openxmlformats.org/drawingml/2006/table">
            <a:tbl>
              <a:tblPr firstRow="1" bandRow="1">
                <a:tableStyleId>{5C22544A-7EE6-4342-B048-85BDC9FD1C3A}</a:tableStyleId>
              </a:tblPr>
              <a:tblGrid>
                <a:gridCol w="609600"/>
                <a:gridCol w="6324600"/>
                <a:gridCol w="1295400"/>
              </a:tblGrid>
              <a:tr h="370840">
                <a:tc>
                  <a:txBody>
                    <a:bodyPr/>
                    <a:lstStyle/>
                    <a:p>
                      <a:endParaRPr lang="en-US" sz="1800" dirty="0"/>
                    </a:p>
                  </a:txBody>
                  <a:tcPr/>
                </a:tc>
                <a:tc>
                  <a:txBody>
                    <a:bodyPr/>
                    <a:lstStyle/>
                    <a:p>
                      <a:endParaRPr lang="en-US" sz="1800" dirty="0"/>
                    </a:p>
                  </a:txBody>
                  <a:tcPr/>
                </a:tc>
                <a:tc>
                  <a:txBody>
                    <a:bodyPr/>
                    <a:lstStyle/>
                    <a:p>
                      <a:endParaRPr lang="en-US" sz="1800"/>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(xiv)</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 respect of NPA</a:t>
                      </a:r>
                      <a:r>
                        <a:rPr lang="en-US" sz="1800" b="0" i="0" u="none" strike="noStrike" dirty="0" smtClean="0">
                          <a:solidFill>
                            <a:srgbClr val="010000"/>
                          </a:solidFill>
                          <a:latin typeface="Times New Roman" pitchFamily="18" charset="0"/>
                          <a:cs typeface="Times New Roman" pitchFamily="18" charset="0"/>
                        </a:rPr>
                        <a:t>, has </a:t>
                      </a:r>
                      <a:r>
                        <a:rPr lang="en-US" sz="1800" b="0" i="0" u="none" strike="noStrike" dirty="0">
                          <a:solidFill>
                            <a:srgbClr val="010000"/>
                          </a:solidFill>
                          <a:latin typeface="Times New Roman" pitchFamily="18" charset="0"/>
                          <a:cs typeface="Times New Roman" pitchFamily="18" charset="0"/>
                        </a:rPr>
                        <a:t>the branch obtained valuation reports from approved for the fixed assets charged to the bank</a:t>
                      </a:r>
                      <a:r>
                        <a:rPr lang="en-US" sz="1800" b="0" i="0" u="none" strike="noStrike" dirty="0" smtClean="0">
                          <a:solidFill>
                            <a:srgbClr val="010000"/>
                          </a:solidFill>
                          <a:latin typeface="Times New Roman" pitchFamily="18" charset="0"/>
                          <a:cs typeface="Times New Roman" pitchFamily="18" charset="0"/>
                        </a:rPr>
                        <a:t>, once </a:t>
                      </a:r>
                      <a:r>
                        <a:rPr lang="en-US" sz="1800" b="0" i="0" u="none" strike="noStrike" dirty="0">
                          <a:solidFill>
                            <a:srgbClr val="010000"/>
                          </a:solidFill>
                          <a:latin typeface="Times New Roman" pitchFamily="18" charset="0"/>
                          <a:cs typeface="Times New Roman" pitchFamily="18" charset="0"/>
                        </a:rPr>
                        <a:t>in three years</a:t>
                      </a:r>
                      <a:r>
                        <a:rPr lang="en-US" sz="1800" b="0" i="0" u="none" strike="noStrike" dirty="0" smtClean="0">
                          <a:solidFill>
                            <a:srgbClr val="010000"/>
                          </a:solidFill>
                          <a:latin typeface="Times New Roman" pitchFamily="18" charset="0"/>
                          <a:cs typeface="Times New Roman" pitchFamily="18" charset="0"/>
                        </a:rPr>
                        <a:t>, unless </a:t>
                      </a:r>
                      <a:r>
                        <a:rPr lang="en-US" sz="1800" b="0" i="0" u="none" strike="noStrike" dirty="0">
                          <a:solidFill>
                            <a:srgbClr val="010000"/>
                          </a:solidFill>
                          <a:latin typeface="Times New Roman" pitchFamily="18" charset="0"/>
                          <a:cs typeface="Times New Roman" pitchFamily="18" charset="0"/>
                        </a:rPr>
                        <a:t>the circumstances warrant a shorter duration?</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(xv)</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 the </a:t>
                      </a:r>
                      <a:r>
                        <a:rPr lang="en-US" sz="1800" b="0" i="0" u="none" strike="noStrike" dirty="0" smtClean="0">
                          <a:solidFill>
                            <a:srgbClr val="010000"/>
                          </a:solidFill>
                          <a:latin typeface="Times New Roman" pitchFamily="18" charset="0"/>
                          <a:cs typeface="Times New Roman" pitchFamily="18" charset="0"/>
                        </a:rPr>
                        <a:t>case </a:t>
                      </a:r>
                      <a:r>
                        <a:rPr lang="en-US" sz="1800" b="0" i="0" u="none" strike="noStrike" dirty="0">
                          <a:solidFill>
                            <a:srgbClr val="010000"/>
                          </a:solidFill>
                          <a:latin typeface="Times New Roman" pitchFamily="18" charset="0"/>
                          <a:cs typeface="Times New Roman" pitchFamily="18" charset="0"/>
                        </a:rPr>
                        <a:t>examined by you has the branch compiled with the Recovery Policy prescribed by the controlling authorities of the bank with respect to compromise / </a:t>
                      </a:r>
                      <a:r>
                        <a:rPr lang="en-US" sz="1800" b="0" i="0" u="none" strike="noStrike" dirty="0" smtClean="0">
                          <a:solidFill>
                            <a:srgbClr val="010000"/>
                          </a:solidFill>
                          <a:latin typeface="Times New Roman" pitchFamily="18" charset="0"/>
                          <a:cs typeface="Times New Roman" pitchFamily="18" charset="0"/>
                        </a:rPr>
                        <a:t>settlement </a:t>
                      </a:r>
                      <a:r>
                        <a:rPr lang="en-US" sz="1800" b="0" i="0" u="none" strike="noStrike" dirty="0">
                          <a:solidFill>
                            <a:srgbClr val="010000"/>
                          </a:solidFill>
                          <a:latin typeface="Times New Roman" pitchFamily="18" charset="0"/>
                          <a:cs typeface="Times New Roman" pitchFamily="18" charset="0"/>
                        </a:rPr>
                        <a:t>and write-off cases involving write offs/ waivers in excess of Rs. 50.00 </a:t>
                      </a:r>
                      <a:r>
                        <a:rPr lang="en-US" sz="1800" b="0" i="0" u="none" strike="noStrike" dirty="0" err="1">
                          <a:solidFill>
                            <a:srgbClr val="010000"/>
                          </a:solidFill>
                          <a:latin typeface="Times New Roman" pitchFamily="18" charset="0"/>
                          <a:cs typeface="Times New Roman" pitchFamily="18" charset="0"/>
                        </a:rPr>
                        <a:t>lakhs</a:t>
                      </a:r>
                      <a:r>
                        <a:rPr lang="en-US" sz="1800" b="0" i="0" u="none" strike="noStrike" dirty="0">
                          <a:solidFill>
                            <a:srgbClr val="010000"/>
                          </a:solidFill>
                          <a:latin typeface="Times New Roman" pitchFamily="18" charset="0"/>
                          <a:cs typeface="Times New Roman" pitchFamily="18" charset="0"/>
                        </a:rPr>
                        <a:t> may be given.</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(xvi)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List of Major deficiencies in </a:t>
                      </a:r>
                      <a:r>
                        <a:rPr lang="en-US" sz="1800" b="0" i="0" u="none" strike="noStrike" dirty="0" smtClean="0">
                          <a:solidFill>
                            <a:srgbClr val="010000"/>
                          </a:solidFill>
                          <a:latin typeface="Times New Roman" pitchFamily="18" charset="0"/>
                          <a:cs typeface="Times New Roman" pitchFamily="18" charset="0"/>
                        </a:rPr>
                        <a:t>credit review </a:t>
                      </a:r>
                      <a:r>
                        <a:rPr lang="en-US" sz="1800" b="0" i="0" u="none" strike="noStrike" dirty="0">
                          <a:solidFill>
                            <a:srgbClr val="010000"/>
                          </a:solidFill>
                          <a:latin typeface="Times New Roman" pitchFamily="18" charset="0"/>
                          <a:cs typeface="Times New Roman" pitchFamily="18" charset="0"/>
                        </a:rPr>
                        <a:t>, monitoring and supervision</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609601"/>
          <a:ext cx="8260877" cy="5198447"/>
        </p:xfrm>
        <a:graphic>
          <a:graphicData uri="http://schemas.openxmlformats.org/drawingml/2006/table">
            <a:tbl>
              <a:tblPr firstRow="1" bandRow="1">
                <a:tableStyleId>{5C22544A-7EE6-4342-B048-85BDC9FD1C3A}</a:tableStyleId>
              </a:tblPr>
              <a:tblGrid>
                <a:gridCol w="457200"/>
                <a:gridCol w="533400"/>
                <a:gridCol w="339436"/>
                <a:gridCol w="1184564"/>
                <a:gridCol w="228600"/>
                <a:gridCol w="1155931"/>
                <a:gridCol w="215669"/>
                <a:gridCol w="1232131"/>
                <a:gridCol w="215669"/>
                <a:gridCol w="399011"/>
                <a:gridCol w="362989"/>
                <a:gridCol w="914400"/>
                <a:gridCol w="457200"/>
                <a:gridCol w="564677"/>
              </a:tblGrid>
              <a:tr h="340013">
                <a:tc>
                  <a:txBody>
                    <a:bodyPr/>
                    <a:lstStyle/>
                    <a:p>
                      <a:r>
                        <a:rPr lang="en-US" dirty="0" smtClean="0">
                          <a:solidFill>
                            <a:schemeClr val="tx1"/>
                          </a:solidFill>
                          <a:latin typeface="Times New Roman" pitchFamily="18" charset="0"/>
                          <a:cs typeface="Times New Roman" pitchFamily="18" charset="0"/>
                        </a:rPr>
                        <a:t>e)</a:t>
                      </a:r>
                      <a:r>
                        <a:rPr lang="en-US" baseline="0"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txBody>
                  <a:tcPr/>
                </a:tc>
                <a:tc gridSpan="12">
                  <a:txBody>
                    <a:bodyPr/>
                    <a:lstStyle/>
                    <a:p>
                      <a:r>
                        <a:rPr lang="en-US" dirty="0" smtClean="0">
                          <a:solidFill>
                            <a:schemeClr val="tx1"/>
                          </a:solidFill>
                          <a:latin typeface="Times New Roman" pitchFamily="18" charset="0"/>
                          <a:cs typeface="Times New Roman" pitchFamily="18" charset="0"/>
                        </a:rPr>
                        <a:t>Guarantees and letters of Credit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smtClean="0">
                        <a:solidFill>
                          <a:schemeClr val="tx1"/>
                        </a:solidFill>
                        <a:latin typeface="Times New Roman" pitchFamily="18" charset="0"/>
                        <a:cs typeface="Times New Roman" pitchFamily="18" charset="0"/>
                      </a:endParaRPr>
                    </a:p>
                  </a:txBody>
                  <a:tcPr/>
                </a:tc>
              </a:tr>
              <a:tr h="838388">
                <a:tc>
                  <a:txBody>
                    <a:bodyPr/>
                    <a:lstStyle/>
                    <a:p>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txBody>
                  <a:tcPr/>
                </a:tc>
                <a:tc gridSpan="12">
                  <a:txBody>
                    <a:bodyPr/>
                    <a:lstStyle/>
                    <a:p>
                      <a:r>
                        <a:rPr lang="en-US" dirty="0" smtClean="0">
                          <a:solidFill>
                            <a:schemeClr val="tx1"/>
                          </a:solidFill>
                          <a:latin typeface="Times New Roman" pitchFamily="18" charset="0"/>
                          <a:cs typeface="Times New Roman" pitchFamily="18" charset="0"/>
                        </a:rPr>
                        <a:t>Details of outstanding amounts of guarantees invoked and funded by the Branch at the end of the year may be obtained from the management and reported in the following format: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smtClean="0">
                        <a:solidFill>
                          <a:schemeClr val="tx1"/>
                        </a:solidFill>
                        <a:latin typeface="Times New Roman" pitchFamily="18" charset="0"/>
                        <a:cs typeface="Times New Roman" pitchFamily="18" charset="0"/>
                      </a:endParaRPr>
                    </a:p>
                  </a:txBody>
                  <a:tcPr/>
                </a:tc>
              </a:tr>
              <a:tr h="470536">
                <a:tc rowSpan="3">
                  <a:txBody>
                    <a:bodyPr/>
                    <a:lstStyle/>
                    <a:p>
                      <a:endParaRPr lang="en-US" dirty="0">
                        <a:solidFill>
                          <a:schemeClr val="tx1"/>
                        </a:solidFill>
                        <a:latin typeface="Times New Roman" pitchFamily="18" charset="0"/>
                        <a:cs typeface="Times New Roman" pitchFamily="18" charset="0"/>
                      </a:endParaRPr>
                    </a:p>
                  </a:txBody>
                  <a:tcPr/>
                </a:tc>
                <a:tc gridSpan="12">
                  <a:txBody>
                    <a:bodyPr/>
                    <a:lstStyle/>
                    <a:p>
                      <a:pPr marL="342900" indent="-342900">
                        <a:buAutoNum type="alphaLcParenBoth"/>
                      </a:pPr>
                      <a:r>
                        <a:rPr lang="en-US" dirty="0" smtClean="0">
                          <a:solidFill>
                            <a:schemeClr val="tx1"/>
                          </a:solidFill>
                          <a:latin typeface="Times New Roman" pitchFamily="18" charset="0"/>
                          <a:cs typeface="Times New Roman" pitchFamily="18" charset="0"/>
                        </a:rPr>
                        <a:t>Guarantees invoked paid but not adjusted:</a:t>
                      </a:r>
                    </a:p>
                    <a:p>
                      <a:pPr marL="342900" indent="-342900">
                        <a:buNone/>
                      </a:pPr>
                      <a:endParaRPr lang="en-US" dirty="0" smtClean="0">
                        <a:solidFill>
                          <a:schemeClr val="tx1"/>
                        </a:solidFill>
                        <a:latin typeface="Times New Roman" pitchFamily="18" charset="0"/>
                        <a:cs typeface="Times New Roman" pitchFamily="18" charset="0"/>
                      </a:endParaRPr>
                    </a:p>
                    <a:p>
                      <a:pPr marL="342900" indent="-342900">
                        <a:buNone/>
                      </a:pPr>
                      <a:endParaRPr lang="en-US" dirty="0" smtClean="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endParaRPr lang="en-US" dirty="0" smtClean="0">
                        <a:solidFill>
                          <a:schemeClr val="tx1"/>
                        </a:solidFill>
                        <a:latin typeface="Times New Roman" pitchFamily="18" charset="0"/>
                        <a:cs typeface="Times New Roman" pitchFamily="18" charset="0"/>
                      </a:endParaRPr>
                    </a:p>
                  </a:txBody>
                  <a:tcPr/>
                </a:tc>
              </a:tr>
              <a:tr h="336097">
                <a:tc vMerge="1">
                  <a:txBody>
                    <a:bodyPr/>
                    <a:lstStyle/>
                    <a:p>
                      <a:endParaRPr lang="en-US"/>
                    </a:p>
                  </a:txBody>
                  <a:tcPr/>
                </a:tc>
                <a:tc>
                  <a:txBody>
                    <a:bodyPr/>
                    <a:lstStyle/>
                    <a:p>
                      <a:pPr marL="342900" indent="-342900">
                        <a:buNone/>
                      </a:pPr>
                      <a:r>
                        <a:rPr lang="en-US" sz="1200" dirty="0" err="1" smtClean="0">
                          <a:solidFill>
                            <a:schemeClr val="tx1"/>
                          </a:solidFill>
                          <a:latin typeface="Times New Roman" pitchFamily="18" charset="0"/>
                          <a:cs typeface="Times New Roman" pitchFamily="18" charset="0"/>
                        </a:rPr>
                        <a:t>S.No</a:t>
                      </a:r>
                      <a:endParaRPr lang="en-US" sz="120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Date of Invocation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Name of the party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Name of Beneficiary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Amt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Date of recovery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06485">
                <a:tc vMerge="1">
                  <a:txBody>
                    <a:bodyPr/>
                    <a:lstStyle/>
                    <a:p>
                      <a:endParaRPr lang="en-US"/>
                    </a:p>
                  </a:txBody>
                  <a:tcPr/>
                </a:tc>
                <a:tc>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1075510">
                <a:tc rowSpan="3">
                  <a:txBody>
                    <a:bodyPr/>
                    <a:lstStyle/>
                    <a:p>
                      <a:endParaRPr lang="en-US" dirty="0">
                        <a:solidFill>
                          <a:schemeClr val="tx1"/>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gridSpan="12">
                  <a:txBody>
                    <a:bodyPr/>
                    <a:lstStyle/>
                    <a:p>
                      <a:pPr marL="342900" indent="-342900">
                        <a:buNone/>
                      </a:pPr>
                      <a:r>
                        <a:rPr lang="en-US" dirty="0" smtClean="0">
                          <a:solidFill>
                            <a:schemeClr val="tx1"/>
                          </a:solidFill>
                          <a:latin typeface="Times New Roman" pitchFamily="18" charset="0"/>
                          <a:cs typeface="Times New Roman" pitchFamily="18" charset="0"/>
                        </a:rPr>
                        <a:t>(b) Guarantees invoked but not paid: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indent="-342900">
                        <a:buNone/>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marL="342900" indent="-342900">
                        <a:buNone/>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marL="342900" indent="-342900">
                        <a:buNone/>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marL="342900" indent="-342900">
                        <a:buNone/>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marL="342900" indent="-342900">
                        <a:buNone/>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marL="342900" indent="-342900">
                        <a:buNone/>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268878">
                <a:tc vMerge="1">
                  <a:txBody>
                    <a:bodyPr/>
                    <a:lstStyle/>
                    <a:p>
                      <a:endParaRPr lang="en-US"/>
                    </a:p>
                  </a:txBody>
                  <a:tcPr/>
                </a:tc>
                <a:tc gridSpan="2">
                  <a:txBody>
                    <a:bodyPr/>
                    <a:lstStyle/>
                    <a:p>
                      <a:pPr marL="342900" indent="-342900" algn="l" defTabSz="914400" rtl="0" eaLnBrk="1" latinLnBrk="0" hangingPunct="1">
                        <a:buNone/>
                      </a:pPr>
                      <a:r>
                        <a:rPr lang="en-US" sz="1200" kern="1200" dirty="0" err="1" smtClean="0">
                          <a:solidFill>
                            <a:schemeClr val="tx1"/>
                          </a:solidFill>
                          <a:latin typeface="Times New Roman" pitchFamily="18" charset="0"/>
                          <a:ea typeface="+mn-ea"/>
                          <a:cs typeface="Times New Roman" pitchFamily="18" charset="0"/>
                        </a:rPr>
                        <a:t>S.No</a:t>
                      </a:r>
                      <a:endParaRPr lang="en-US" sz="1200"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Date of Invocation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Name of the party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Name of Beneficiary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Amt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342900" indent="-342900" algn="l" defTabSz="914400" rtl="0" eaLnBrk="1" latinLnBrk="0" hangingPunct="1">
                        <a:buNone/>
                      </a:pPr>
                      <a:r>
                        <a:rPr lang="en-US" sz="1200" kern="1200" dirty="0" smtClean="0">
                          <a:solidFill>
                            <a:schemeClr val="tx1"/>
                          </a:solidFill>
                          <a:latin typeface="Times New Roman" pitchFamily="18" charset="0"/>
                          <a:ea typeface="+mn-ea"/>
                          <a:cs typeface="Times New Roman" pitchFamily="18" charset="0"/>
                        </a:rPr>
                        <a:t>Date of recovery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507492">
                <a:tc v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marL="342900" indent="-342900">
                        <a:buNone/>
                      </a:pPr>
                      <a:endParaRPr lang="en-US"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457200" y="1600200"/>
          <a:ext cx="8229600" cy="3077094"/>
        </p:xfrm>
        <a:graphic>
          <a:graphicData uri="http://schemas.openxmlformats.org/drawingml/2006/table">
            <a:tbl>
              <a:tblPr firstRow="1" bandRow="1">
                <a:tableStyleId>{5C22544A-7EE6-4342-B048-85BDC9FD1C3A}</a:tableStyleId>
              </a:tblPr>
              <a:tblGrid>
                <a:gridCol w="685800"/>
                <a:gridCol w="533400"/>
                <a:gridCol w="748145"/>
                <a:gridCol w="1080655"/>
                <a:gridCol w="1524000"/>
                <a:gridCol w="928255"/>
                <a:gridCol w="1510145"/>
                <a:gridCol w="1219200"/>
              </a:tblGrid>
              <a:tr h="1066800">
                <a:tc>
                  <a:txBody>
                    <a:bodyPr/>
                    <a:lstStyle/>
                    <a:p>
                      <a:r>
                        <a:rPr lang="en-US" dirty="0" smtClean="0">
                          <a:solidFill>
                            <a:schemeClr val="tx1"/>
                          </a:solidFill>
                          <a:latin typeface="Times New Roman" pitchFamily="18" charset="0"/>
                          <a:cs typeface="Times New Roman" pitchFamily="18" charset="0"/>
                        </a:rPr>
                        <a:t>(ii)</a:t>
                      </a:r>
                      <a:endParaRPr lang="en-US" dirty="0">
                        <a:solidFill>
                          <a:schemeClr val="tx1"/>
                        </a:solidFill>
                        <a:latin typeface="Times New Roman" pitchFamily="18" charset="0"/>
                        <a:cs typeface="Times New Roman" pitchFamily="18" charset="0"/>
                      </a:endParaRPr>
                    </a:p>
                  </a:txBody>
                  <a:tcPr/>
                </a:tc>
                <a:tc gridSpan="6">
                  <a:txBody>
                    <a:bodyPr/>
                    <a:lstStyle/>
                    <a:p>
                      <a:r>
                        <a:rPr lang="en-US" dirty="0" smtClean="0">
                          <a:solidFill>
                            <a:schemeClr val="tx1"/>
                          </a:solidFill>
                          <a:latin typeface="Times New Roman" pitchFamily="18" charset="0"/>
                          <a:cs typeface="Times New Roman" pitchFamily="18" charset="0"/>
                        </a:rPr>
                        <a:t>Details of the outstanding amounts of letters of credit and co-acceptances funded by the Branch at the end of the year may be obtained from the management and reported in the following format:</a:t>
                      </a:r>
                      <a:endParaRPr lang="en-US" dirty="0">
                        <a:solidFill>
                          <a:schemeClr val="tx1"/>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latin typeface="Times New Roman" pitchFamily="18" charset="0"/>
                        <a:cs typeface="Times New Roman" pitchFamily="18" charset="0"/>
                      </a:endParaRPr>
                    </a:p>
                  </a:txBody>
                  <a:tcPr/>
                </a:tc>
              </a:tr>
              <a:tr h="328353">
                <a:tc rowSpan="2">
                  <a:txBody>
                    <a:bodyPr/>
                    <a:lstStyle/>
                    <a:p>
                      <a:endParaRPr lang="en-US" dirty="0">
                        <a:solidFill>
                          <a:schemeClr val="tx1"/>
                        </a:solidFill>
                        <a:latin typeface="Times New Roman" pitchFamily="18" charset="0"/>
                        <a:cs typeface="Times New Roman" pitchFamily="18" charset="0"/>
                      </a:endParaRPr>
                    </a:p>
                  </a:txBody>
                  <a:tcPr/>
                </a:tc>
                <a:tc>
                  <a:txBody>
                    <a:bodyPr/>
                    <a:lstStyle/>
                    <a:p>
                      <a:r>
                        <a:rPr lang="en-US" sz="1050" dirty="0" err="1" smtClean="0">
                          <a:solidFill>
                            <a:schemeClr val="tx1"/>
                          </a:solidFill>
                          <a:latin typeface="Times New Roman" pitchFamily="18" charset="0"/>
                          <a:cs typeface="Times New Roman" pitchFamily="18" charset="0"/>
                        </a:rPr>
                        <a:t>Sl.No</a:t>
                      </a:r>
                      <a:endParaRPr lang="en-US" sz="1050" dirty="0">
                        <a:solidFill>
                          <a:schemeClr val="tx1"/>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050" dirty="0" smtClean="0">
                          <a:solidFill>
                            <a:schemeClr val="tx1"/>
                          </a:solidFill>
                          <a:latin typeface="Times New Roman" pitchFamily="18" charset="0"/>
                          <a:cs typeface="Times New Roman" pitchFamily="18" charset="0"/>
                        </a:rPr>
                        <a:t>Date of Funding</a:t>
                      </a:r>
                      <a:endParaRPr lang="en-US" sz="105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050" dirty="0" smtClean="0">
                          <a:solidFill>
                            <a:schemeClr val="tx1"/>
                          </a:solidFill>
                          <a:latin typeface="Times New Roman" pitchFamily="18" charset="0"/>
                          <a:cs typeface="Times New Roman" pitchFamily="18" charset="0"/>
                        </a:rPr>
                        <a:t>Name of the Party</a:t>
                      </a:r>
                      <a:endParaRPr lang="en-US" sz="105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050" dirty="0" smtClean="0">
                          <a:solidFill>
                            <a:schemeClr val="tx1"/>
                          </a:solidFill>
                          <a:latin typeface="Times New Roman" pitchFamily="18" charset="0"/>
                          <a:cs typeface="Times New Roman" pitchFamily="18" charset="0"/>
                        </a:rPr>
                        <a:t>Nature(LC/co-acceptance</a:t>
                      </a:r>
                      <a:r>
                        <a:rPr lang="en-US" sz="1050" baseline="0" dirty="0" smtClean="0">
                          <a:solidFill>
                            <a:schemeClr val="tx1"/>
                          </a:solidFill>
                          <a:latin typeface="Times New Roman" pitchFamily="18" charset="0"/>
                          <a:cs typeface="Times New Roman" pitchFamily="18" charset="0"/>
                        </a:rPr>
                        <a:t> etc.)</a:t>
                      </a:r>
                      <a:endParaRPr lang="en-US" sz="105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050" dirty="0" smtClean="0">
                          <a:solidFill>
                            <a:schemeClr val="tx1"/>
                          </a:solidFill>
                          <a:latin typeface="Times New Roman" pitchFamily="18" charset="0"/>
                          <a:cs typeface="Times New Roman" pitchFamily="18" charset="0"/>
                        </a:rPr>
                        <a:t>Amount</a:t>
                      </a:r>
                      <a:endParaRPr lang="en-US" sz="105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050" dirty="0" smtClean="0">
                          <a:solidFill>
                            <a:schemeClr val="tx1"/>
                          </a:solidFill>
                          <a:latin typeface="Times New Roman" pitchFamily="18" charset="0"/>
                          <a:cs typeface="Times New Roman" pitchFamily="18" charset="0"/>
                        </a:rPr>
                        <a:t>Date of Recovery</a:t>
                      </a:r>
                      <a:endParaRPr lang="en-US" sz="105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endParaRPr lang="en-US" dirty="0">
                        <a:latin typeface="Times New Roman" pitchFamily="18" charset="0"/>
                        <a:cs typeface="Times New Roman" pitchFamily="18" charset="0"/>
                      </a:endParaRPr>
                    </a:p>
                  </a:txBody>
                  <a:tcPr/>
                </a:tc>
              </a:tr>
              <a:tr h="738447">
                <a:tc vMerge="1">
                  <a:txBody>
                    <a:bodyPr/>
                    <a:lstStyle/>
                    <a:p>
                      <a:endParaRPr lang="en-US"/>
                    </a:p>
                  </a:txBody>
                  <a:tcPr/>
                </a:tc>
                <a:tc>
                  <a:txBody>
                    <a:bodyPr/>
                    <a:lstStyle/>
                    <a:p>
                      <a:endParaRPr lang="en-US" dirty="0">
                        <a:solidFill>
                          <a:schemeClr val="tx1"/>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738447">
                <a:tc>
                  <a:txBody>
                    <a:bodyPr/>
                    <a:lstStyle/>
                    <a:p>
                      <a:endParaRPr lang="en-US" dirty="0">
                        <a:solidFill>
                          <a:schemeClr val="tx1"/>
                        </a:solidFill>
                        <a:latin typeface="Times New Roman" pitchFamily="18" charset="0"/>
                        <a:cs typeface="Times New Roman" pitchFamily="18" charset="0"/>
                      </a:endParaRPr>
                    </a:p>
                  </a:txBody>
                  <a:tcPr/>
                </a:tc>
                <a:tc gridSpan="6">
                  <a:txBody>
                    <a:bodyPr/>
                    <a:lstStyle/>
                    <a:p>
                      <a:pPr algn="ctr"/>
                      <a:endParaRPr lang="en-US"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457200"/>
          <a:ext cx="8229600" cy="5867400"/>
        </p:xfrm>
        <a:graphic>
          <a:graphicData uri="http://schemas.openxmlformats.org/drawingml/2006/table">
            <a:tbl>
              <a:tblPr firstRow="1" bandRow="1">
                <a:tableStyleId>{5C22544A-7EE6-4342-B048-85BDC9FD1C3A}</a:tableStyleId>
              </a:tblPr>
              <a:tblGrid>
                <a:gridCol w="533400"/>
                <a:gridCol w="6553200"/>
                <a:gridCol w="1143000"/>
              </a:tblGrid>
              <a:tr h="370840">
                <a:tc>
                  <a:txBody>
                    <a:bodyPr/>
                    <a:lstStyle/>
                    <a:p>
                      <a:r>
                        <a:rPr lang="en-US" dirty="0" smtClean="0">
                          <a:solidFill>
                            <a:schemeClr val="tx1"/>
                          </a:solidFill>
                          <a:latin typeface="Times New Roman" pitchFamily="18" charset="0"/>
                          <a:cs typeface="Times New Roman" pitchFamily="18" charset="0"/>
                        </a:rPr>
                        <a:t>6)</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Other Assets</a:t>
                      </a:r>
                      <a:endParaRPr lang="en-US"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solidFill>
                            <a:schemeClr val="tx1"/>
                          </a:solidFill>
                          <a:latin typeface="Times New Roman" pitchFamily="18" charset="0"/>
                          <a:cs typeface="Times New Roman" pitchFamily="18" charset="0"/>
                        </a:rPr>
                        <a:t>a)</a:t>
                      </a:r>
                      <a:endParaRPr lang="en-US" b="1" dirty="0">
                        <a:solidFill>
                          <a:schemeClr val="tx1"/>
                        </a:solidFill>
                        <a:latin typeface="Times New Roman" pitchFamily="18" charset="0"/>
                        <a:cs typeface="Times New Roman" pitchFamily="18" charset="0"/>
                      </a:endParaRPr>
                    </a:p>
                  </a:txBody>
                  <a:tcPr/>
                </a:tc>
                <a:tc>
                  <a:txBody>
                    <a:bodyPr/>
                    <a:lstStyle/>
                    <a:p>
                      <a:r>
                        <a:rPr lang="en-US" b="1" dirty="0" smtClean="0">
                          <a:solidFill>
                            <a:schemeClr val="tx1"/>
                          </a:solidFill>
                          <a:latin typeface="Times New Roman" pitchFamily="18" charset="0"/>
                          <a:cs typeface="Times New Roman" pitchFamily="18" charset="0"/>
                        </a:rPr>
                        <a:t>Stationery and</a:t>
                      </a:r>
                      <a:r>
                        <a:rPr lang="en-US" b="1" baseline="0" dirty="0" smtClean="0">
                          <a:solidFill>
                            <a:schemeClr val="tx1"/>
                          </a:solidFill>
                          <a:latin typeface="Times New Roman" pitchFamily="18" charset="0"/>
                          <a:cs typeface="Times New Roman" pitchFamily="18" charset="0"/>
                        </a:rPr>
                        <a:t> stamps</a:t>
                      </a:r>
                      <a:endParaRPr lang="en-US" b="1"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the system of the bank ensure adequate internal control over issue and custody of stationery comprising of security item (Term Deposit receipts, drafts, pay order,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books, travelers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gift </a:t>
                      </a:r>
                      <a:r>
                        <a:rPr lang="en-US" dirty="0" err="1" smtClean="0">
                          <a:latin typeface="Times New Roman" pitchFamily="18" charset="0"/>
                          <a:cs typeface="Times New Roman" pitchFamily="18" charset="0"/>
                        </a:rPr>
                        <a:t>cheques</a:t>
                      </a:r>
                      <a:r>
                        <a:rPr lang="en-US" dirty="0" smtClean="0">
                          <a:latin typeface="Times New Roman" pitchFamily="18" charset="0"/>
                          <a:cs typeface="Times New Roman" pitchFamily="18" charset="0"/>
                        </a:rPr>
                        <a:t> etc)? Whether the system is being followed by the branch?</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Have you come across cases of missing/ lost items of such stationery?</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b)</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Suspense Accounts/sundry Assets</a:t>
                      </a:r>
                      <a:endParaRPr lang="en-US" b="1"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the system of the bank ensure expeditious clearance of the of items debited to suspense Account? Details of old outstanding entries may be obtained from the branch and the reasons for delay in adjusting the entries be ascertained. Does the scrutiny of the accounts under various sub heads reveal balances, which in your opinion are not recoverable and would require a provision/write off? If so, give details thereof.</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your test check indicate any unusual items in these accounts? If so, report their nature and the amounts involved.</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533400" y="609600"/>
          <a:ext cx="8229600" cy="4307840"/>
        </p:xfrm>
        <a:graphic>
          <a:graphicData uri="http://schemas.openxmlformats.org/drawingml/2006/table">
            <a:tbl>
              <a:tblPr firstRow="1" bandRow="1">
                <a:tableStyleId>{5C22544A-7EE6-4342-B048-85BDC9FD1C3A}</a:tableStyleId>
              </a:tblPr>
              <a:tblGrid>
                <a:gridCol w="609600"/>
                <a:gridCol w="6400800"/>
                <a:gridCol w="1219200"/>
              </a:tblGrid>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II- LIABILITIES</a:t>
                      </a:r>
                      <a:endParaRPr lang="en-US"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Deposits</a:t>
                      </a:r>
                      <a:endParaRPr lang="en-US" b="1"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Have the controlling authorities of the bank laid down any guidelines with respect to conduct and operations of Inoperative Accounts? In the cases examined by you, have you come across instances where the guidelines laid down in this regard have not been followed? If yes, give details thereof.</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After the balance sheet date and till the date of audit, whether there have been any unusual large movements (whether increase or decrease) in the aggregate deposits held at the year-end? If so, obtain the clarification from the management and give your comments thereon.</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Are there any overdue/matured term deposited at the end of the year? amounts thereof should be indicated.</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381000"/>
          <a:ext cx="8458200" cy="5943341"/>
        </p:xfrm>
        <a:graphic>
          <a:graphicData uri="http://schemas.openxmlformats.org/drawingml/2006/table">
            <a:tbl>
              <a:tblPr firstRow="1" bandRow="1">
                <a:tableStyleId>{5C22544A-7EE6-4342-B048-85BDC9FD1C3A}</a:tableStyleId>
              </a:tblPr>
              <a:tblGrid>
                <a:gridCol w="609600"/>
                <a:gridCol w="6858000"/>
                <a:gridCol w="990600"/>
              </a:tblGrid>
              <a:tr h="533141">
                <a:tc>
                  <a:txBody>
                    <a:bodyPr/>
                    <a:lstStyle/>
                    <a:p>
                      <a:pPr algn="ctr" fontAlgn="t"/>
                      <a:endParaRPr lang="en-US" sz="1800" b="1" i="0" u="none" strike="noStrike" dirty="0">
                        <a:solidFill>
                          <a:schemeClr val="tx1"/>
                        </a:solidFill>
                        <a:latin typeface="Times New Roman"/>
                      </a:endParaRPr>
                    </a:p>
                  </a:txBody>
                  <a:tcPr marL="9525" marR="9525" marT="9525" marB="0"/>
                </a:tc>
                <a:tc>
                  <a:txBody>
                    <a:bodyPr/>
                    <a:lstStyle/>
                    <a:p>
                      <a:pPr marL="0" algn="just" defTabSz="914400" rtl="0" eaLnBrk="1" fontAlgn="t" latinLnBrk="0" hangingPunct="1"/>
                      <a:r>
                        <a:rPr lang="en-US" sz="1800" b="1" i="0" u="none" strike="noStrike" kern="1200" dirty="0" smtClean="0">
                          <a:solidFill>
                            <a:schemeClr val="tx1"/>
                          </a:solidFill>
                          <a:latin typeface="Times New Roman"/>
                          <a:ea typeface="+mn-ea"/>
                          <a:cs typeface="+mn-cs"/>
                        </a:rPr>
                        <a:t>I- ASSETS</a:t>
                      </a:r>
                      <a:endParaRPr lang="en-US" sz="1800" b="1" i="0" u="none" strike="noStrike" kern="1200" dirty="0">
                        <a:solidFill>
                          <a:schemeClr val="tx1"/>
                        </a:solidFill>
                        <a:latin typeface="Times New Roman"/>
                        <a:ea typeface="+mn-ea"/>
                        <a:cs typeface="+mn-cs"/>
                      </a:endParaRPr>
                    </a:p>
                  </a:txBody>
                  <a:tcPr marL="9525" marR="9525" marT="9525" marB="0"/>
                </a:tc>
                <a:tc>
                  <a:txBody>
                    <a:bodyPr/>
                    <a:lstStyle/>
                    <a:p>
                      <a:endParaRPr lang="en-US" sz="1800" dirty="0">
                        <a:solidFill>
                          <a:schemeClr val="tx1"/>
                        </a:solidFill>
                      </a:endParaRPr>
                    </a:p>
                  </a:txBody>
                  <a:tcPr/>
                </a:tc>
              </a:tr>
              <a:tr h="533141">
                <a:tc>
                  <a:txBody>
                    <a:bodyPr/>
                    <a:lstStyle/>
                    <a:p>
                      <a:pPr algn="ctr" fontAlgn="t"/>
                      <a:r>
                        <a:rPr lang="en-US" sz="1800" b="1" i="0" u="none" strike="noStrike" dirty="0">
                          <a:solidFill>
                            <a:schemeClr val="tx1"/>
                          </a:solidFill>
                          <a:latin typeface="Times New Roman"/>
                        </a:rPr>
                        <a:t>1</a:t>
                      </a:r>
                    </a:p>
                  </a:txBody>
                  <a:tcPr marL="9525" marR="9525" marT="9525" marB="0"/>
                </a:tc>
                <a:tc>
                  <a:txBody>
                    <a:bodyPr/>
                    <a:lstStyle/>
                    <a:p>
                      <a:pPr algn="just" fontAlgn="t"/>
                      <a:r>
                        <a:rPr lang="en-US" sz="1800" b="1" i="0" u="none" strike="noStrike" dirty="0">
                          <a:solidFill>
                            <a:schemeClr val="tx1"/>
                          </a:solidFill>
                          <a:latin typeface="Times New Roman"/>
                        </a:rPr>
                        <a:t>CASH</a:t>
                      </a:r>
                    </a:p>
                  </a:txBody>
                  <a:tcPr marL="9525" marR="9525" marT="9525" marB="0"/>
                </a:tc>
                <a:tc>
                  <a:txBody>
                    <a:bodyPr/>
                    <a:lstStyle/>
                    <a:p>
                      <a:endParaRPr lang="en-US" sz="1800" dirty="0">
                        <a:solidFill>
                          <a:schemeClr val="tx1"/>
                        </a:solidFill>
                      </a:endParaRPr>
                    </a:p>
                  </a:txBody>
                  <a:tcPr/>
                </a:tc>
              </a:tr>
              <a:tr h="1584896">
                <a:tc>
                  <a:txBody>
                    <a:bodyPr/>
                    <a:lstStyle/>
                    <a:p>
                      <a:pPr algn="ctr" fontAlgn="t"/>
                      <a:r>
                        <a:rPr lang="en-US" sz="1800" b="0" i="0" u="none" strike="noStrike" dirty="0">
                          <a:solidFill>
                            <a:schemeClr val="tx1"/>
                          </a:solidFill>
                          <a:latin typeface="Times New Roman"/>
                        </a:rPr>
                        <a:t>a)</a:t>
                      </a:r>
                    </a:p>
                  </a:txBody>
                  <a:tcPr marL="9525" marR="9525" marT="9525" marB="0"/>
                </a:tc>
                <a:tc>
                  <a:txBody>
                    <a:bodyPr/>
                    <a:lstStyle/>
                    <a:p>
                      <a:pPr algn="just" fontAlgn="t"/>
                      <a:r>
                        <a:rPr lang="en-US" sz="1800" b="0" i="0" u="none" strike="noStrike" dirty="0">
                          <a:solidFill>
                            <a:schemeClr val="tx1"/>
                          </a:solidFill>
                          <a:latin typeface="Times New Roman"/>
                        </a:rPr>
                        <a:t>Does the branch generally carry cash balance which vary significantly from the limits fixed by the controlling authorities of the bank</a:t>
                      </a:r>
                      <a:r>
                        <a:rPr lang="en-US" sz="1800" b="0" i="0" u="none" strike="noStrike" dirty="0" smtClean="0">
                          <a:solidFill>
                            <a:schemeClr val="tx1"/>
                          </a:solidFill>
                          <a:latin typeface="Times New Roman"/>
                        </a:rPr>
                        <a:t>? Whether </a:t>
                      </a:r>
                      <a:r>
                        <a:rPr lang="en-US" sz="1800" b="0" i="0" u="none" strike="noStrike" dirty="0">
                          <a:solidFill>
                            <a:schemeClr val="tx1"/>
                          </a:solidFill>
                          <a:latin typeface="Times New Roman"/>
                        </a:rPr>
                        <a:t>excess balances have been reported to the controlling authorities of the bank?    </a:t>
                      </a:r>
                    </a:p>
                  </a:txBody>
                  <a:tcPr marL="9525" marR="9525" marT="9525" marB="0"/>
                </a:tc>
                <a:tc>
                  <a:txBody>
                    <a:bodyPr/>
                    <a:lstStyle/>
                    <a:p>
                      <a:endParaRPr lang="en-US" sz="1800" dirty="0">
                        <a:solidFill>
                          <a:schemeClr val="tx1"/>
                        </a:solidFill>
                      </a:endParaRPr>
                    </a:p>
                  </a:txBody>
                  <a:tcPr/>
                </a:tc>
              </a:tr>
              <a:tr h="1030753">
                <a:tc>
                  <a:txBody>
                    <a:bodyPr/>
                    <a:lstStyle/>
                    <a:p>
                      <a:pPr algn="ctr" fontAlgn="t"/>
                      <a:r>
                        <a:rPr lang="en-US" sz="1800" b="0" i="0" u="none" strike="noStrike" dirty="0">
                          <a:solidFill>
                            <a:schemeClr val="tx1"/>
                          </a:solidFill>
                          <a:latin typeface="Times New Roman"/>
                        </a:rPr>
                        <a:t>b)</a:t>
                      </a:r>
                    </a:p>
                  </a:txBody>
                  <a:tcPr marL="9525" marR="9525" marT="9525" marB="0"/>
                </a:tc>
                <a:tc>
                  <a:txBody>
                    <a:bodyPr/>
                    <a:lstStyle/>
                    <a:p>
                      <a:pPr algn="just" fontAlgn="t"/>
                      <a:r>
                        <a:rPr lang="en-US" sz="1800" b="0" i="0" u="none" strike="noStrike" dirty="0">
                          <a:solidFill>
                            <a:schemeClr val="tx1"/>
                          </a:solidFill>
                          <a:latin typeface="Times New Roman"/>
                        </a:rPr>
                        <a:t>Does the branch hold adequate Insurance Cover for cash on hand and cash in hand ?                    </a:t>
                      </a:r>
                    </a:p>
                  </a:txBody>
                  <a:tcPr marL="9525" marR="9525" marT="9525" marB="0"/>
                </a:tc>
                <a:tc>
                  <a:txBody>
                    <a:bodyPr/>
                    <a:lstStyle/>
                    <a:p>
                      <a:endParaRPr lang="en-US" sz="1800" dirty="0">
                        <a:solidFill>
                          <a:schemeClr val="tx1"/>
                        </a:solidFill>
                      </a:endParaRPr>
                    </a:p>
                  </a:txBody>
                  <a:tcPr/>
                </a:tc>
              </a:tr>
              <a:tr h="1130705">
                <a:tc>
                  <a:txBody>
                    <a:bodyPr/>
                    <a:lstStyle/>
                    <a:p>
                      <a:pPr algn="ctr" fontAlgn="t"/>
                      <a:r>
                        <a:rPr lang="en-US" sz="1800" b="0" i="0" u="none" strike="noStrike" dirty="0">
                          <a:solidFill>
                            <a:schemeClr val="tx1"/>
                          </a:solidFill>
                          <a:latin typeface="Times New Roman"/>
                        </a:rPr>
                        <a:t>c)</a:t>
                      </a:r>
                    </a:p>
                  </a:txBody>
                  <a:tcPr marL="9525" marR="9525" marT="9525" marB="0"/>
                </a:tc>
                <a:tc>
                  <a:txBody>
                    <a:bodyPr/>
                    <a:lstStyle/>
                    <a:p>
                      <a:pPr algn="just" fontAlgn="t"/>
                      <a:r>
                        <a:rPr lang="en-US" sz="1800" b="0" i="0" u="none" strike="noStrike" dirty="0">
                          <a:solidFill>
                            <a:schemeClr val="tx1"/>
                          </a:solidFill>
                          <a:latin typeface="Times New Roman"/>
                        </a:rPr>
                        <a:t>Is cash maintained in effective joint custody of two or more officials as per instructions of the controlling authorities of the bank?</a:t>
                      </a:r>
                    </a:p>
                  </a:txBody>
                  <a:tcPr marL="9525" marR="9525" marT="9525" marB="0"/>
                </a:tc>
                <a:tc>
                  <a:txBody>
                    <a:bodyPr/>
                    <a:lstStyle/>
                    <a:p>
                      <a:endParaRPr lang="en-US" sz="1800" dirty="0">
                        <a:solidFill>
                          <a:schemeClr val="tx1"/>
                        </a:solidFill>
                      </a:endParaRPr>
                    </a:p>
                  </a:txBody>
                  <a:tcPr/>
                </a:tc>
              </a:tr>
              <a:tr h="1130705">
                <a:tc>
                  <a:txBody>
                    <a:bodyPr/>
                    <a:lstStyle/>
                    <a:p>
                      <a:pPr algn="ctr" fontAlgn="t"/>
                      <a:r>
                        <a:rPr lang="en-US" sz="1800" b="0" i="0" u="none" strike="noStrike" dirty="0">
                          <a:solidFill>
                            <a:schemeClr val="tx1"/>
                          </a:solidFill>
                          <a:latin typeface="Times New Roman"/>
                        </a:rPr>
                        <a:t>d)</a:t>
                      </a:r>
                    </a:p>
                  </a:txBody>
                  <a:tcPr marL="9525" marR="9525" marT="9525" marB="0"/>
                </a:tc>
                <a:tc>
                  <a:txBody>
                    <a:bodyPr/>
                    <a:lstStyle/>
                    <a:p>
                      <a:pPr algn="just" fontAlgn="t"/>
                      <a:r>
                        <a:rPr lang="en-US" sz="1800" b="0" i="0" u="none" strike="noStrike" dirty="0">
                          <a:solidFill>
                            <a:schemeClr val="tx1"/>
                          </a:solidFill>
                          <a:latin typeface="Times New Roman"/>
                        </a:rPr>
                        <a:t>Have the cash balances at the branch been checked at periodic intervals as per the procedure prescribed by the controlling authorities of the bank? </a:t>
                      </a:r>
                    </a:p>
                  </a:txBody>
                  <a:tcPr marL="9525" marR="9525" marT="9525" marB="0"/>
                </a:tc>
                <a:tc>
                  <a:txBody>
                    <a:bodyPr/>
                    <a:lstStyle/>
                    <a:p>
                      <a:endParaRPr lang="en-US" sz="18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4952999"/>
        </p:xfrm>
        <a:graphic>
          <a:graphicData uri="http://schemas.openxmlformats.org/drawingml/2006/table">
            <a:tbl>
              <a:tblPr firstRow="1" bandRow="1">
                <a:tableStyleId>{5C22544A-7EE6-4342-B048-85BDC9FD1C3A}</a:tableStyleId>
              </a:tblPr>
              <a:tblGrid>
                <a:gridCol w="609600"/>
                <a:gridCol w="5943600"/>
                <a:gridCol w="1676400"/>
              </a:tblGrid>
              <a:tr h="414346">
                <a:tc>
                  <a:txBody>
                    <a:bodyPr/>
                    <a:lstStyle/>
                    <a:p>
                      <a:pPr marL="0" algn="l" defTabSz="914400" rtl="0" eaLnBrk="1" fontAlgn="t" latinLnBrk="0" hangingPunct="1"/>
                      <a:r>
                        <a:rPr lang="en-US" sz="1800" b="1" kern="1200" dirty="0" smtClean="0">
                          <a:solidFill>
                            <a:schemeClr val="tx1"/>
                          </a:solidFill>
                          <a:latin typeface="Times New Roman" pitchFamily="18" charset="0"/>
                          <a:ea typeface="+mn-ea"/>
                          <a:cs typeface="Times New Roman" pitchFamily="18" charset="0"/>
                        </a:rPr>
                        <a:t>2</a:t>
                      </a:r>
                    </a:p>
                  </a:txBody>
                  <a:tcPr marL="9525" marR="9525" marT="9525" marB="0"/>
                </a:tc>
                <a:tc>
                  <a:txBody>
                    <a:bodyPr/>
                    <a:lstStyle/>
                    <a:p>
                      <a:pPr marL="0" algn="l" defTabSz="914400" rtl="0" eaLnBrk="1" fontAlgn="t" latinLnBrk="0" hangingPunct="1"/>
                      <a:r>
                        <a:rPr lang="en-US" sz="1800" b="1" kern="1200" dirty="0" smtClean="0">
                          <a:solidFill>
                            <a:schemeClr val="tx1"/>
                          </a:solidFill>
                          <a:latin typeface="Times New Roman" pitchFamily="18" charset="0"/>
                          <a:ea typeface="+mn-ea"/>
                          <a:cs typeface="Times New Roman" pitchFamily="18" charset="0"/>
                        </a:rPr>
                        <a:t>Other Liabilities</a:t>
                      </a:r>
                    </a:p>
                  </a:txBody>
                  <a:tcPr marL="9525" marR="9525" marT="9525" marB="0"/>
                </a:tc>
                <a:tc>
                  <a:txBody>
                    <a:bodyPr/>
                    <a:lstStyle/>
                    <a:p>
                      <a:endParaRPr lang="en-US" dirty="0">
                        <a:latin typeface="Times New Roman" pitchFamily="18" charset="0"/>
                        <a:cs typeface="Times New Roman" pitchFamily="18" charset="0"/>
                      </a:endParaRPr>
                    </a:p>
                  </a:txBody>
                  <a:tcPr/>
                </a:tc>
              </a:tr>
              <a:tr h="414346">
                <a:tc>
                  <a:txBody>
                    <a:bodyPr/>
                    <a:lstStyle/>
                    <a:p>
                      <a:pPr marL="0" algn="l" defTabSz="914400" rtl="0" eaLnBrk="1" fontAlgn="t" latinLnBrk="0" hangingPunct="1"/>
                      <a:endParaRPr lang="en-US" sz="1800" b="1" kern="1200" dirty="0" smtClean="0">
                        <a:solidFill>
                          <a:schemeClr val="tx1"/>
                        </a:solidFill>
                        <a:latin typeface="Times New Roman" pitchFamily="18" charset="0"/>
                        <a:ea typeface="+mn-ea"/>
                        <a:cs typeface="Times New Roman" pitchFamily="18" charset="0"/>
                      </a:endParaRPr>
                    </a:p>
                  </a:txBody>
                  <a:tcPr marL="9525" marR="9525" marT="9525" marB="0"/>
                </a:tc>
                <a:tc>
                  <a:txBody>
                    <a:bodyPr/>
                    <a:lstStyle/>
                    <a:p>
                      <a:pPr marL="0" algn="l" defTabSz="914400" rtl="0" eaLnBrk="1" fontAlgn="t" latinLnBrk="0" hangingPunct="1"/>
                      <a:r>
                        <a:rPr lang="en-US" sz="1800" b="1" kern="1200" dirty="0" smtClean="0">
                          <a:solidFill>
                            <a:schemeClr val="tx1"/>
                          </a:solidFill>
                          <a:latin typeface="Times New Roman" pitchFamily="18" charset="0"/>
                          <a:ea typeface="+mn-ea"/>
                          <a:cs typeface="Times New Roman" pitchFamily="18" charset="0"/>
                        </a:rPr>
                        <a:t>Bills Payable, Sundry Deposits, Etc.</a:t>
                      </a:r>
                    </a:p>
                  </a:txBody>
                  <a:tcPr marL="9525" marR="9525" marT="9525" marB="0"/>
                </a:tc>
                <a:tc>
                  <a:txBody>
                    <a:bodyPr/>
                    <a:lstStyle/>
                    <a:p>
                      <a:endParaRPr lang="en-US" dirty="0">
                        <a:latin typeface="Times New Roman" pitchFamily="18" charset="0"/>
                        <a:cs typeface="Times New Roman" pitchFamily="18" charset="0"/>
                      </a:endParaRPr>
                    </a:p>
                  </a:txBody>
                  <a:tcPr/>
                </a:tc>
              </a:tr>
              <a:tr h="1543156">
                <a:tc>
                  <a:txBody>
                    <a:bodyPr/>
                    <a:lstStyle/>
                    <a:p>
                      <a:pPr marL="0" algn="l" defTabSz="914400" rtl="0" eaLnBrk="1" fontAlgn="t" latinLnBrk="0" hangingPunct="1"/>
                      <a:r>
                        <a:rPr lang="en-US" sz="1800" b="0" kern="1200" dirty="0" smtClean="0">
                          <a:solidFill>
                            <a:schemeClr val="tx1"/>
                          </a:solidFill>
                          <a:latin typeface="Times New Roman" pitchFamily="18" charset="0"/>
                          <a:ea typeface="+mn-ea"/>
                          <a:cs typeface="Times New Roman" pitchFamily="18" charset="0"/>
                        </a:rPr>
                        <a:t>(</a:t>
                      </a:r>
                      <a:r>
                        <a:rPr lang="en-US" sz="1800" b="0" kern="1200" dirty="0" err="1" smtClean="0">
                          <a:solidFill>
                            <a:schemeClr val="tx1"/>
                          </a:solidFill>
                          <a:latin typeface="Times New Roman" pitchFamily="18" charset="0"/>
                          <a:ea typeface="+mn-ea"/>
                          <a:cs typeface="Times New Roman" pitchFamily="18" charset="0"/>
                        </a:rPr>
                        <a:t>i</a:t>
                      </a:r>
                      <a:r>
                        <a:rPr lang="en-US" sz="1800" b="0" kern="1200" dirty="0" smtClean="0">
                          <a:solidFill>
                            <a:schemeClr val="tx1"/>
                          </a:solidFill>
                          <a:latin typeface="Times New Roman" pitchFamily="18" charset="0"/>
                          <a:ea typeface="+mn-ea"/>
                          <a:cs typeface="Times New Roman" pitchFamily="18" charset="0"/>
                        </a:rPr>
                        <a:t>)</a:t>
                      </a:r>
                    </a:p>
                  </a:txBody>
                  <a:tcPr marL="9525" marR="9525" marT="9525" marB="0"/>
                </a:tc>
                <a:tc>
                  <a:txBody>
                    <a:bodyPr/>
                    <a:lstStyle/>
                    <a:p>
                      <a:pPr marL="0" algn="l" defTabSz="914400" rtl="0" eaLnBrk="1" fontAlgn="t" latinLnBrk="0" hangingPunct="1"/>
                      <a:r>
                        <a:rPr lang="en-US" sz="1800" b="0" kern="1200" dirty="0" smtClean="0">
                          <a:solidFill>
                            <a:schemeClr val="tx1"/>
                          </a:solidFill>
                          <a:latin typeface="Times New Roman" pitchFamily="18" charset="0"/>
                          <a:ea typeface="+mn-ea"/>
                          <a:cs typeface="Times New Roman" pitchFamily="18" charset="0"/>
                        </a:rPr>
                        <a:t>The number of items and the aggregate amount of old outstanding items pending for 3 years or more may be obtained from the Branch and reported under appropriate heads. Does the scrutiny of the accounts under various sub-heads reveal old balances? If so, give details thereof.</a:t>
                      </a:r>
                    </a:p>
                  </a:txBody>
                  <a:tcPr marL="9525" marR="9525" marT="9525" marB="0"/>
                </a:tc>
                <a:tc>
                  <a:txBody>
                    <a:bodyPr/>
                    <a:lstStyle/>
                    <a:p>
                      <a:endParaRPr lang="en-US" dirty="0">
                        <a:latin typeface="Times New Roman" pitchFamily="18" charset="0"/>
                        <a:cs typeface="Times New Roman" pitchFamily="18" charset="0"/>
                      </a:endParaRPr>
                    </a:p>
                  </a:txBody>
                  <a:tcPr/>
                </a:tc>
              </a:tr>
              <a:tr h="930151">
                <a:tc>
                  <a:txBody>
                    <a:bodyPr/>
                    <a:lstStyle/>
                    <a:p>
                      <a:pPr marL="0" algn="l" defTabSz="914400" rtl="0" eaLnBrk="1" fontAlgn="t" latinLnBrk="0" hangingPunct="1"/>
                      <a:r>
                        <a:rPr lang="en-US" sz="1800" b="0" kern="1200" dirty="0" smtClean="0">
                          <a:solidFill>
                            <a:schemeClr val="tx1"/>
                          </a:solidFill>
                          <a:latin typeface="Times New Roman" pitchFamily="18" charset="0"/>
                          <a:ea typeface="+mn-ea"/>
                          <a:cs typeface="Times New Roman" pitchFamily="18" charset="0"/>
                        </a:rPr>
                        <a:t>(ii)</a:t>
                      </a:r>
                    </a:p>
                  </a:txBody>
                  <a:tcPr marL="9525" marR="9525" marT="9525" marB="0"/>
                </a:tc>
                <a:tc>
                  <a:txBody>
                    <a:bodyPr/>
                    <a:lstStyle/>
                    <a:p>
                      <a:pPr marL="0" algn="l" defTabSz="914400" rtl="0" eaLnBrk="1" fontAlgn="t" latinLnBrk="0" hangingPunct="1"/>
                      <a:r>
                        <a:rPr lang="en-US" sz="1800" b="0" kern="1200" dirty="0" smtClean="0">
                          <a:solidFill>
                            <a:schemeClr val="tx1"/>
                          </a:solidFill>
                          <a:latin typeface="Times New Roman" pitchFamily="18" charset="0"/>
                          <a:ea typeface="+mn-ea"/>
                          <a:cs typeface="Times New Roman" pitchFamily="18" charset="0"/>
                        </a:rPr>
                        <a:t>Does your test check indicate any unusual items or material withdrawals or debits in these accounts? If so, report their nature and the amounts involved.</a:t>
                      </a:r>
                    </a:p>
                  </a:txBody>
                  <a:tcPr marL="9525" marR="9525" marT="9525" marB="0"/>
                </a:tc>
                <a:tc>
                  <a:txBody>
                    <a:bodyPr/>
                    <a:lstStyle/>
                    <a:p>
                      <a:endParaRPr lang="en-US" dirty="0">
                        <a:latin typeface="Times New Roman" pitchFamily="18" charset="0"/>
                        <a:cs typeface="Times New Roman" pitchFamily="18" charset="0"/>
                      </a:endParaRPr>
                    </a:p>
                  </a:txBody>
                  <a:tcPr/>
                </a:tc>
              </a:tr>
              <a:tr h="414346">
                <a:tc>
                  <a:txBody>
                    <a:bodyPr/>
                    <a:lstStyle/>
                    <a:p>
                      <a:pPr marL="0" algn="l" defTabSz="914400" rtl="0" eaLnBrk="1" fontAlgn="t" latinLnBrk="0" hangingPunct="1"/>
                      <a:r>
                        <a:rPr lang="en-US" sz="1800" b="1" kern="1200" dirty="0" smtClean="0">
                          <a:solidFill>
                            <a:schemeClr val="tx1"/>
                          </a:solidFill>
                          <a:latin typeface="Times New Roman" pitchFamily="18" charset="0"/>
                          <a:ea typeface="+mn-ea"/>
                          <a:cs typeface="Times New Roman" pitchFamily="18" charset="0"/>
                        </a:rPr>
                        <a:t>3</a:t>
                      </a:r>
                    </a:p>
                  </a:txBody>
                  <a:tcPr marL="9525" marR="9525" marT="9525" marB="0"/>
                </a:tc>
                <a:tc>
                  <a:txBody>
                    <a:bodyPr/>
                    <a:lstStyle/>
                    <a:p>
                      <a:pPr marL="0" algn="l" defTabSz="914400" rtl="0" eaLnBrk="1" fontAlgn="t" latinLnBrk="0" hangingPunct="1"/>
                      <a:r>
                        <a:rPr lang="en-US" sz="1800" b="1" kern="1200" dirty="0" smtClean="0">
                          <a:solidFill>
                            <a:schemeClr val="tx1"/>
                          </a:solidFill>
                          <a:latin typeface="Times New Roman" pitchFamily="18" charset="0"/>
                          <a:ea typeface="+mn-ea"/>
                          <a:cs typeface="Times New Roman" pitchFamily="18" charset="0"/>
                        </a:rPr>
                        <a:t>Contingent Liabilities</a:t>
                      </a:r>
                    </a:p>
                  </a:txBody>
                  <a:tcPr marL="9525" marR="9525" marT="9525" marB="0"/>
                </a:tc>
                <a:tc>
                  <a:txBody>
                    <a:bodyPr/>
                    <a:lstStyle/>
                    <a:p>
                      <a:endParaRPr lang="en-US" dirty="0">
                        <a:latin typeface="Times New Roman" pitchFamily="18" charset="0"/>
                        <a:cs typeface="Times New Roman" pitchFamily="18" charset="0"/>
                      </a:endParaRPr>
                    </a:p>
                  </a:txBody>
                  <a:tcPr/>
                </a:tc>
              </a:tr>
              <a:tr h="1236654">
                <a:tc>
                  <a:txBody>
                    <a:bodyPr/>
                    <a:lstStyle/>
                    <a:p>
                      <a:pPr marL="0" algn="l" defTabSz="914400" rtl="0" eaLnBrk="1" fontAlgn="t" latinLnBrk="0" hangingPunct="1"/>
                      <a:endParaRPr lang="en-US" sz="1800" b="0" kern="1200" dirty="0" smtClean="0">
                        <a:solidFill>
                          <a:schemeClr val="tx1"/>
                        </a:solidFill>
                        <a:latin typeface="Times New Roman" pitchFamily="18" charset="0"/>
                        <a:ea typeface="+mn-ea"/>
                        <a:cs typeface="Times New Roman" pitchFamily="18" charset="0"/>
                      </a:endParaRPr>
                    </a:p>
                  </a:txBody>
                  <a:tcPr marL="9525" marR="9525" marT="9525" marB="0"/>
                </a:tc>
                <a:tc>
                  <a:txBody>
                    <a:bodyPr/>
                    <a:lstStyle/>
                    <a:p>
                      <a:pPr marL="0" algn="l" defTabSz="914400" rtl="0" eaLnBrk="1" fontAlgn="t" latinLnBrk="0" hangingPunct="1"/>
                      <a:r>
                        <a:rPr lang="en-US" sz="1800" b="0" kern="1200" dirty="0" smtClean="0">
                          <a:solidFill>
                            <a:schemeClr val="tx1"/>
                          </a:solidFill>
                          <a:latin typeface="Times New Roman" pitchFamily="18" charset="0"/>
                          <a:ea typeface="+mn-ea"/>
                          <a:cs typeface="Times New Roman" pitchFamily="18" charset="0"/>
                        </a:rPr>
                        <a:t>List of major items of the contingent  liabilities   (other than  constituents'    liabilities   such    as    guarantees      letters of credit, acceptances,   endorsements,etc.)  not acknowledged by the Branch?</a:t>
                      </a:r>
                    </a:p>
                  </a:txBody>
                  <a:tcPr marL="9525" marR="9525" marT="9525" marB="0"/>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8229600" cy="4851400"/>
        </p:xfrm>
        <a:graphic>
          <a:graphicData uri="http://schemas.openxmlformats.org/drawingml/2006/table">
            <a:tbl>
              <a:tblPr firstRow="1" bandRow="1">
                <a:tableStyleId>{5C22544A-7EE6-4342-B048-85BDC9FD1C3A}</a:tableStyleId>
              </a:tblPr>
              <a:tblGrid>
                <a:gridCol w="457200"/>
                <a:gridCol w="7010400"/>
                <a:gridCol w="762000"/>
              </a:tblGrid>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III-.PROFIT AND LOSS ACCOUNT</a:t>
                      </a:r>
                      <a:endParaRPr lang="en-US"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Whether the branch has a system to compute discrepancies in interest/discount and for timely adjustment thereof in accordance with the guidelines laid down in this regard by the controlling authorities of the bank? Has the test checking of interest revealed excess/short credit of a material amount? If so, give details thereof.</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2</a:t>
                      </a:r>
                      <a:endParaRPr lang="en-US" b="1"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Has the branch complied with the Income Recognition norms prescribed by RBI? (The auditor may refer to the H.O.instructions regarding charging of interest on non-performing assets.)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3</a:t>
                      </a:r>
                      <a:endParaRPr lang="en-US" b="1"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Whether the branch has a system to compute discrepancies in interest on deposits and for timely adjustment of such discrepancies in accordance with the guidelines laid-down in this regard by the controlling authorities of the bank? Has the test check of interest on deposits revealed any excess/short debit of material amount? If so, give details thereof.</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4</a:t>
                      </a:r>
                      <a:endParaRPr lang="en-US" b="1"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the bank have a system of estimating and providing interest accrued on overdue/matured term deposits?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685800"/>
          <a:ext cx="8229600" cy="1463040"/>
        </p:xfrm>
        <a:graphic>
          <a:graphicData uri="http://schemas.openxmlformats.org/drawingml/2006/table">
            <a:tbl>
              <a:tblPr firstRow="1" bandRow="1">
                <a:tableStyleId>{5C22544A-7EE6-4342-B048-85BDC9FD1C3A}</a:tableStyleId>
              </a:tblPr>
              <a:tblGrid>
                <a:gridCol w="381000"/>
                <a:gridCol w="6858000"/>
                <a:gridCol w="990600"/>
              </a:tblGrid>
              <a:tr h="370840">
                <a:tc>
                  <a:txBody>
                    <a:bodyPr/>
                    <a:lstStyle/>
                    <a:p>
                      <a:r>
                        <a:rPr lang="en-US" dirty="0" smtClean="0">
                          <a:solidFill>
                            <a:schemeClr val="tx1"/>
                          </a:solidFill>
                          <a:latin typeface="Times New Roman" pitchFamily="18" charset="0"/>
                          <a:cs typeface="Times New Roman" pitchFamily="18" charset="0"/>
                        </a:rPr>
                        <a:t>5</a:t>
                      </a:r>
                      <a:endParaRPr lang="en-US" dirty="0">
                        <a:solidFill>
                          <a:schemeClr val="tx1"/>
                        </a:solidFill>
                        <a:latin typeface="Times New Roman" pitchFamily="18" charset="0"/>
                        <a:cs typeface="Times New Roman" pitchFamily="18" charset="0"/>
                      </a:endParaRPr>
                    </a:p>
                  </a:txBody>
                  <a:tcPr/>
                </a:tc>
                <a:tc>
                  <a:txBody>
                    <a:bodyPr/>
                    <a:lstStyle/>
                    <a:p>
                      <a:r>
                        <a:rPr lang="en-US" b="0" dirty="0" smtClean="0">
                          <a:solidFill>
                            <a:schemeClr val="tx1"/>
                          </a:solidFill>
                          <a:latin typeface="Times New Roman" pitchFamily="18" charset="0"/>
                          <a:cs typeface="Times New Roman" pitchFamily="18" charset="0"/>
                        </a:rPr>
                        <a:t>Are there any divergent trends in major items of income and expenditure which are not satisfactorily explained by the branch? If so, the same may be reported upon.  For this purpose, an appropriate statement may be obtained from the branch management explaining the divergent trends in major items of income and expenditure.</a:t>
                      </a:r>
                      <a:endParaRPr lang="en-US" b="0"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6146800"/>
        </p:xfrm>
        <a:graphic>
          <a:graphicData uri="http://schemas.openxmlformats.org/drawingml/2006/table">
            <a:tbl>
              <a:tblPr firstRow="1" bandRow="1">
                <a:tableStyleId>{5C22544A-7EE6-4342-B048-85BDC9FD1C3A}</a:tableStyleId>
              </a:tblPr>
              <a:tblGrid>
                <a:gridCol w="533400"/>
                <a:gridCol w="6858000"/>
                <a:gridCol w="838200"/>
              </a:tblGrid>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IV-GENERAL</a:t>
                      </a:r>
                      <a:endParaRPr lang="en-US"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BOOKS AND RECORDS</a:t>
                      </a:r>
                      <a:endParaRPr lang="en-US" b="1"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In case any books of account are maintained manually, does general scrutiny thereof indicates whether they have been properly maintained, with balances duly inked out and authenticated by the authorized signatories? </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0" dirty="0" smtClean="0">
                          <a:latin typeface="Times New Roman" pitchFamily="18" charset="0"/>
                          <a:cs typeface="Times New Roman" pitchFamily="18" charset="0"/>
                        </a:rPr>
                        <a:t>b)</a:t>
                      </a:r>
                      <a:endParaRPr lang="en-US" b="0"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In respect of computerized branches:</a:t>
                      </a:r>
                      <a:endParaRPr lang="en-US" b="1"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Whether hard copies of accounts are printed regularly?</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Indicate the extent of computerization and the areas of operation covered.</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Are the access and data security measures and other internal controls adequate?</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Whether regular back-ups of accounts and off-site storage are maintained as per the guidelines of the controlling authorities of the bank?</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Whether adequate contingency and disaster </a:t>
                      </a:r>
                      <a:r>
                        <a:rPr lang="en-US" dirty="0" err="1" smtClean="0">
                          <a:latin typeface="Times New Roman" pitchFamily="18" charset="0"/>
                          <a:cs typeface="Times New Roman" pitchFamily="18" charset="0"/>
                        </a:rPr>
                        <a:t>recivery</a:t>
                      </a:r>
                      <a:r>
                        <a:rPr lang="en-US" dirty="0" smtClean="0">
                          <a:latin typeface="Times New Roman" pitchFamily="18" charset="0"/>
                          <a:cs typeface="Times New Roman" pitchFamily="18" charset="0"/>
                        </a:rPr>
                        <a:t> plans are in place for loss/encryption of data?</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 you have any suggestions for the improvement in the system with regard to computerized operations of the branch?</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5472764"/>
        </p:xfrm>
        <a:graphic>
          <a:graphicData uri="http://schemas.openxmlformats.org/drawingml/2006/table">
            <a:tbl>
              <a:tblPr firstRow="1" bandRow="1">
                <a:tableStyleId>{5C22544A-7EE6-4342-B048-85BDC9FD1C3A}</a:tableStyleId>
              </a:tblPr>
              <a:tblGrid>
                <a:gridCol w="533400"/>
                <a:gridCol w="1309255"/>
                <a:gridCol w="1246909"/>
                <a:gridCol w="1787236"/>
                <a:gridCol w="1447800"/>
                <a:gridCol w="1295400"/>
                <a:gridCol w="609600"/>
              </a:tblGrid>
              <a:tr h="409876">
                <a:tc>
                  <a:txBody>
                    <a:bodyPr/>
                    <a:lstStyle/>
                    <a:p>
                      <a:r>
                        <a:rPr lang="en-US" dirty="0" smtClean="0">
                          <a:solidFill>
                            <a:schemeClr val="tx1"/>
                          </a:solidFill>
                          <a:latin typeface="Times New Roman" pitchFamily="18" charset="0"/>
                          <a:cs typeface="Times New Roman" pitchFamily="18" charset="0"/>
                        </a:rPr>
                        <a:t>2</a:t>
                      </a:r>
                      <a:endParaRPr lang="en-US" dirty="0">
                        <a:solidFill>
                          <a:schemeClr val="tx1"/>
                        </a:solidFill>
                        <a:latin typeface="Times New Roman" pitchFamily="18" charset="0"/>
                        <a:cs typeface="Times New Roman" pitchFamily="18" charset="0"/>
                      </a:endParaRPr>
                    </a:p>
                  </a:txBody>
                  <a:tcPr/>
                </a:tc>
                <a:tc gridSpan="5">
                  <a:txBody>
                    <a:bodyPr/>
                    <a:lstStyle/>
                    <a:p>
                      <a:r>
                        <a:rPr lang="en-US" dirty="0" smtClean="0">
                          <a:solidFill>
                            <a:schemeClr val="tx1"/>
                          </a:solidFill>
                          <a:latin typeface="Times New Roman" pitchFamily="18" charset="0"/>
                          <a:cs typeface="Times New Roman" pitchFamily="18" charset="0"/>
                        </a:rPr>
                        <a:t>Reconciliation of control and subsidiary Records </a:t>
                      </a:r>
                      <a:endParaRPr lang="en-US" dirty="0">
                        <a:solidFill>
                          <a:schemeClr val="tx1"/>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latin typeface="Times New Roman" pitchFamily="18" charset="0"/>
                        <a:cs typeface="Times New Roman" pitchFamily="18" charset="0"/>
                      </a:endParaRPr>
                    </a:p>
                  </a:txBody>
                  <a:tcPr/>
                </a:tc>
              </a:tr>
              <a:tr h="1313848">
                <a:tc>
                  <a:txBody>
                    <a:bodyPr/>
                    <a:lstStyle/>
                    <a:p>
                      <a:endParaRPr lang="en-US" dirty="0">
                        <a:latin typeface="Times New Roman" pitchFamily="18" charset="0"/>
                        <a:cs typeface="Times New Roman" pitchFamily="18" charset="0"/>
                      </a:endParaRPr>
                    </a:p>
                  </a:txBody>
                  <a:tcPr/>
                </a:tc>
                <a:tc gridSpan="5">
                  <a:txBody>
                    <a:bodyPr/>
                    <a:lstStyle/>
                    <a:p>
                      <a:r>
                        <a:rPr lang="en-US" dirty="0" smtClean="0">
                          <a:latin typeface="Times New Roman" pitchFamily="18" charset="0"/>
                          <a:cs typeface="Times New Roman" pitchFamily="18" charset="0"/>
                        </a:rPr>
                        <a:t>Have the figures, as at the year end, in the control and subsidiary records been reconciled?  If not, the last date up to which such figures have been reconciled should be given under the respective heads, preferably in the following </a:t>
                      </a:r>
                      <a:r>
                        <a:rPr lang="en-US" dirty="0" err="1" smtClean="0">
                          <a:latin typeface="Times New Roman" pitchFamily="18" charset="0"/>
                          <a:cs typeface="Times New Roman" pitchFamily="18" charset="0"/>
                        </a:rPr>
                        <a:t>proforma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latin typeface="Times New Roman" pitchFamily="18" charset="0"/>
                        <a:cs typeface="Times New Roman" pitchFamily="18" charset="0"/>
                      </a:endParaRPr>
                    </a:p>
                  </a:txBody>
                  <a:tcPr/>
                </a:tc>
              </a:tr>
              <a:tr h="204938">
                <a:tc rowSpan="2">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Account</a:t>
                      </a:r>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Date</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General</a:t>
                      </a:r>
                      <a:r>
                        <a:rPr lang="en-US" baseline="0" dirty="0" smtClean="0">
                          <a:latin typeface="Times New Roman" pitchFamily="18" charset="0"/>
                          <a:cs typeface="Times New Roman" pitchFamily="18" charset="0"/>
                        </a:rPr>
                        <a:t> Ledger Balance (Rs.)</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Subsidiary Balance(Rs.)</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Last Date on which balanced</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endParaRPr lang="en-US" dirty="0">
                        <a:latin typeface="Times New Roman" pitchFamily="18" charset="0"/>
                        <a:cs typeface="Times New Roman" pitchFamily="18" charset="0"/>
                      </a:endParaRPr>
                    </a:p>
                  </a:txBody>
                  <a:tcPr/>
                </a:tc>
              </a:tr>
              <a:tr h="204938">
                <a:tc vMerge="1">
                  <a:txBody>
                    <a:bodyPr/>
                    <a:lstStyle/>
                    <a:p>
                      <a:endParaRPr lang="en-US"/>
                    </a:p>
                  </a:txBody>
                  <a:tcPr/>
                </a:tc>
                <a:tc>
                  <a:txBody>
                    <a:bodyPr/>
                    <a:lstStyle/>
                    <a:p>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204938">
                <a:tc>
                  <a:txBody>
                    <a:bodyPr/>
                    <a:lstStyle/>
                    <a:p>
                      <a:r>
                        <a:rPr lang="en-US" b="1" dirty="0" smtClean="0">
                          <a:latin typeface="Times New Roman" pitchFamily="18" charset="0"/>
                          <a:cs typeface="Times New Roman" pitchFamily="18" charset="0"/>
                        </a:rPr>
                        <a:t>3</a:t>
                      </a:r>
                      <a:endParaRPr lang="en-US" b="1" dirty="0">
                        <a:latin typeface="Times New Roman" pitchFamily="18" charset="0"/>
                        <a:cs typeface="Times New Roman" pitchFamily="18" charset="0"/>
                      </a:endParaRPr>
                    </a:p>
                  </a:txBody>
                  <a:tcPr/>
                </a:tc>
                <a:tc gridSpan="5">
                  <a:txBody>
                    <a:bodyPr/>
                    <a:lstStyle/>
                    <a:p>
                      <a:pPr marL="0" algn="l" defTabSz="914400" rtl="0" eaLnBrk="1" latinLnBrk="0" hangingPunct="1"/>
                      <a:r>
                        <a:rPr lang="en-US" sz="1800" b="1" kern="1200" dirty="0" smtClean="0">
                          <a:solidFill>
                            <a:schemeClr val="dk1"/>
                          </a:solidFill>
                          <a:latin typeface="Times New Roman" pitchFamily="18" charset="0"/>
                          <a:ea typeface="+mn-ea"/>
                          <a:cs typeface="Times New Roman" pitchFamily="18" charset="0"/>
                        </a:rPr>
                        <a:t>Inter Branch Accounts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tc>
              </a:tr>
              <a:tr h="204938">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gridSpan="5">
                  <a:txBody>
                    <a:bodyPr/>
                    <a:lstStyle/>
                    <a:p>
                      <a:r>
                        <a:rPr lang="en-US" dirty="0" smtClean="0">
                          <a:latin typeface="Times New Roman" pitchFamily="18" charset="0"/>
                          <a:cs typeface="Times New Roman" pitchFamily="18" charset="0"/>
                        </a:rPr>
                        <a:t>Does the branch forwarded on a daily basis to a designated cell/Head Office, a statement of debit credit transactions in relation to other branches?</a:t>
                      </a:r>
                      <a:endParaRPr lang="en-US"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latin typeface="Times New Roman" pitchFamily="18" charset="0"/>
                        <a:cs typeface="Times New Roman" pitchFamily="18" charset="0"/>
                      </a:endParaRPr>
                    </a:p>
                  </a:txBody>
                  <a:tcPr/>
                </a:tc>
              </a:tr>
              <a:tr h="204938">
                <a:tc>
                  <a:txBody>
                    <a:bodyPr/>
                    <a:lstStyle/>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gridSpan="5">
                  <a:txBody>
                    <a:bodyPr/>
                    <a:lstStyle/>
                    <a:p>
                      <a:r>
                        <a:rPr lang="en-US" dirty="0" smtClean="0">
                          <a:latin typeface="Times New Roman" pitchFamily="18" charset="0"/>
                          <a:cs typeface="Times New Roman" pitchFamily="18" charset="0"/>
                        </a:rPr>
                        <a:t>Does a check of the balances in the Head Office Account as shown in the said statement during and as shown in the said statement as at the year-end reveal that the same is in agreement with the Head Office Account in the general Ledger?</a:t>
                      </a:r>
                      <a:endParaRPr lang="en-US"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3657600"/>
        </p:xfrm>
        <a:graphic>
          <a:graphicData uri="http://schemas.openxmlformats.org/drawingml/2006/table">
            <a:tbl>
              <a:tblPr firstRow="1" bandRow="1">
                <a:tableStyleId>{5C22544A-7EE6-4342-B048-85BDC9FD1C3A}</a:tableStyleId>
              </a:tblPr>
              <a:tblGrid>
                <a:gridCol w="609600"/>
                <a:gridCol w="6324600"/>
                <a:gridCol w="1295400"/>
              </a:tblGrid>
              <a:tr h="370840">
                <a:tc>
                  <a:txBody>
                    <a:bodyPr/>
                    <a:lstStyle/>
                    <a:p>
                      <a:r>
                        <a:rPr lang="en-US" dirty="0" smtClean="0">
                          <a:latin typeface="Times New Roman" pitchFamily="18" charset="0"/>
                          <a:cs typeface="Times New Roman" pitchFamily="18" charset="0"/>
                        </a:rPr>
                        <a:t>(iii)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Are there any outstanding debits in the Head Office Account in respect of inter-branch transactions?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(iv)</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the branch expeditiously comply with/respond to the communications from the designated cell/Head Office as regards unmatched transactions? As at the year-end are there any unresponded/un complied queries or communications? If so, give details?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(v)</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Have you come across items of double responses in the Head Office Account? If so,give details.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(vi)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Are there any old/large outstanding transaction/entries at debits as at year-end  which remain unexplained in the accounts relatable to inter-branch adjustment?</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4033520"/>
        </p:xfrm>
        <a:graphic>
          <a:graphicData uri="http://schemas.openxmlformats.org/drawingml/2006/table">
            <a:tbl>
              <a:tblPr firstRow="1" bandRow="1">
                <a:tableStyleId>{5C22544A-7EE6-4342-B048-85BDC9FD1C3A}</a:tableStyleId>
              </a:tblPr>
              <a:tblGrid>
                <a:gridCol w="762000"/>
                <a:gridCol w="6553200"/>
                <a:gridCol w="914400"/>
              </a:tblGrid>
              <a:tr h="370840">
                <a:tc>
                  <a:txBody>
                    <a:bodyPr/>
                    <a:lstStyle/>
                    <a:p>
                      <a:r>
                        <a:rPr lang="en-US" dirty="0" smtClean="0">
                          <a:solidFill>
                            <a:schemeClr val="tx1"/>
                          </a:solidFill>
                          <a:latin typeface="Times New Roman" pitchFamily="18" charset="0"/>
                          <a:cs typeface="Times New Roman" pitchFamily="18" charset="0"/>
                        </a:rPr>
                        <a:t>4</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Audit/Inspections</a:t>
                      </a:r>
                      <a:endParaRPr lang="en-US"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Is the branch covered by concurrent audit or any other audit inspection during the year?</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In framing your audit report, have you considered the major adverse comments arising out of latest reports of the previous auditors, concurrent auditors, stock auditors or internal auditors, or in the special audit report or in in the inspection Report of the RBI? State the various adverse features persisting in the branch, though brought out in these audit/inspection reports.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i="0" dirty="0" smtClean="0">
                          <a:latin typeface="Times New Roman" pitchFamily="18" charset="0"/>
                          <a:cs typeface="Times New Roman" pitchFamily="18" charset="0"/>
                        </a:rPr>
                        <a:t>5</a:t>
                      </a:r>
                      <a:endParaRPr lang="en-US" b="1" i="0" dirty="0">
                        <a:latin typeface="Times New Roman" pitchFamily="18" charset="0"/>
                        <a:cs typeface="Times New Roman" pitchFamily="18" charset="0"/>
                      </a:endParaRPr>
                    </a:p>
                  </a:txBody>
                  <a:tcPr/>
                </a:tc>
                <a:tc>
                  <a:txBody>
                    <a:bodyPr/>
                    <a:lstStyle/>
                    <a:p>
                      <a:r>
                        <a:rPr lang="en-US" b="1" i="0" dirty="0" smtClean="0">
                          <a:latin typeface="Times New Roman" pitchFamily="18" charset="0"/>
                          <a:cs typeface="Times New Roman" pitchFamily="18" charset="0"/>
                        </a:rPr>
                        <a:t>Frauds</a:t>
                      </a:r>
                      <a:endParaRPr lang="en-US" b="1" i="0"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Furnish particulars of frauds discovered during the year under audit at the branch, together with your suggestions, if any, to minimize the possibilities of their occurrence.</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3388360"/>
        </p:xfrm>
        <a:graphic>
          <a:graphicData uri="http://schemas.openxmlformats.org/drawingml/2006/table">
            <a:tbl>
              <a:tblPr firstRow="1" bandRow="1">
                <a:tableStyleId>{5C22544A-7EE6-4342-B048-85BDC9FD1C3A}</a:tableStyleId>
              </a:tblPr>
              <a:tblGrid>
                <a:gridCol w="609600"/>
                <a:gridCol w="6629400"/>
                <a:gridCol w="990600"/>
              </a:tblGrid>
              <a:tr h="370840">
                <a:tc>
                  <a:txBody>
                    <a:bodyPr/>
                    <a:lstStyle/>
                    <a:p>
                      <a:r>
                        <a:rPr lang="en-US" dirty="0" smtClean="0">
                          <a:solidFill>
                            <a:schemeClr val="tx1"/>
                          </a:solidFill>
                          <a:latin typeface="Times New Roman" pitchFamily="18" charset="0"/>
                          <a:cs typeface="Times New Roman" pitchFamily="18" charset="0"/>
                        </a:rPr>
                        <a:t>6</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MISCELLANEOUS</a:t>
                      </a:r>
                      <a:endParaRPr lang="en-US" dirty="0">
                        <a:solidFill>
                          <a:schemeClr val="tx1"/>
                        </a:solidFill>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the examination of the accounts indicate possible window dressing?</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Does the branch maintain records of all the fixed assets acquired and held by it irrespective of whether the values thereof or depreciation thereon have been centralized? Where documents to title in relation to branch or other branches are available at the branch, whether the same have been verified.</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(iii)</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Are there any other matters, which you as a branch auditor would like to bring to the notice of the management or the Central Statutory Auditors?</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533400"/>
          <a:ext cx="8305800" cy="5867399"/>
        </p:xfrm>
        <a:graphic>
          <a:graphicData uri="http://schemas.openxmlformats.org/drawingml/2006/table">
            <a:tbl>
              <a:tblPr firstRow="1" bandRow="1">
                <a:tableStyleId>{5C22544A-7EE6-4342-B048-85BDC9FD1C3A}</a:tableStyleId>
              </a:tblPr>
              <a:tblGrid>
                <a:gridCol w="461434"/>
                <a:gridCol w="6291879"/>
                <a:gridCol w="1552487"/>
              </a:tblGrid>
              <a:tr h="379562">
                <a:tc gridSpan="2">
                  <a:txBody>
                    <a:bodyPr/>
                    <a:lstStyle/>
                    <a:p>
                      <a:r>
                        <a:rPr lang="en-US" sz="1800" b="1" kern="1200" dirty="0" smtClean="0">
                          <a:solidFill>
                            <a:schemeClr val="lt1"/>
                          </a:solidFill>
                          <a:latin typeface="+mn-lt"/>
                          <a:ea typeface="+mn-ea"/>
                          <a:cs typeface="+mn-cs"/>
                        </a:rPr>
                        <a:t>QUESTIONNAIRE APPLICABLE TO SPECIALISED BRANCHES</a:t>
                      </a:r>
                      <a:endParaRPr lang="en-US" sz="1800" dirty="0"/>
                    </a:p>
                  </a:txBody>
                  <a:tcPr/>
                </a:tc>
                <a:tc h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APPENDIX</a:t>
                      </a:r>
                    </a:p>
                  </a:txBody>
                  <a:tcPr/>
                </a:tc>
              </a:tr>
              <a:tr h="411192">
                <a:tc>
                  <a:txBody>
                    <a:bodyPr/>
                    <a:lstStyle/>
                    <a:p>
                      <a:pPr marL="0" marR="0" algn="ctr">
                        <a:spcBef>
                          <a:spcPts val="0"/>
                        </a:spcBef>
                        <a:spcAft>
                          <a:spcPts val="0"/>
                        </a:spcAft>
                      </a:pPr>
                      <a:r>
                        <a:rPr lang="en-US" sz="1800" b="1" dirty="0">
                          <a:latin typeface="Times New Roman" pitchFamily="18" charset="0"/>
                          <a:ea typeface="MS Mincho"/>
                          <a:cs typeface="Times New Roman" pitchFamily="18" charset="0"/>
                        </a:rPr>
                        <a:t>A</a:t>
                      </a:r>
                      <a:endParaRPr lang="en-US" sz="1800" dirty="0">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800" b="1" dirty="0">
                          <a:latin typeface="Times New Roman" pitchFamily="18" charset="0"/>
                          <a:ea typeface="MS Mincho"/>
                          <a:cs typeface="Times New Roman" pitchFamily="18" charset="0"/>
                        </a:rPr>
                        <a:t>For Branches dealing in Foreign Exchange Transactions</a:t>
                      </a:r>
                      <a:endParaRPr lang="en-US" sz="1800" dirty="0">
                        <a:latin typeface="Times New Roman" pitchFamily="18" charset="0"/>
                        <a:ea typeface="MS Mincho"/>
                        <a:cs typeface="Times New Roman" pitchFamily="18" charset="0"/>
                      </a:endParaRPr>
                    </a:p>
                  </a:txBody>
                  <a:tcPr marL="68580" marR="68580" marT="0" marB="0"/>
                </a:tc>
                <a:tc>
                  <a:txBody>
                    <a:bodyPr/>
                    <a:lstStyle/>
                    <a:p>
                      <a:endParaRPr lang="en-US" sz="1800" dirty="0"/>
                    </a:p>
                  </a:txBody>
                  <a:tcPr/>
                </a:tc>
              </a:tr>
              <a:tr h="1913626">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1</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Are there any material adverse features pointed out in the reports of concurrent auditors, internal auditors and / or the Reserve Bank of India’s inspection report which continue to persist in relation to NRE / NRO / NRNR / FCNR-B / EEFC / RFC and other similar deposit accounts. If so, furnish the particular of such adverse </a:t>
                      </a:r>
                      <a:r>
                        <a:rPr lang="en-US" sz="1800" dirty="0" smtClean="0">
                          <a:latin typeface="Times New Roman" pitchFamily="18" charset="0"/>
                          <a:ea typeface="MS Mincho"/>
                          <a:cs typeface="Times New Roman" pitchFamily="18" charset="0"/>
                        </a:rPr>
                        <a:t>features.</a:t>
                      </a:r>
                      <a:endParaRPr lang="en-US" sz="1800" dirty="0">
                        <a:latin typeface="Times New Roman" pitchFamily="18" charset="0"/>
                        <a:ea typeface="MS Mincho"/>
                        <a:cs typeface="Times New Roman" pitchFamily="18" charset="0"/>
                      </a:endParaRPr>
                    </a:p>
                  </a:txBody>
                  <a:tcPr marL="68580" marR="68580" marT="0" marB="0"/>
                </a:tc>
                <a:tc>
                  <a:txBody>
                    <a:bodyPr/>
                    <a:lstStyle/>
                    <a:p>
                      <a:endParaRPr lang="en-US" sz="1800" dirty="0"/>
                    </a:p>
                  </a:txBody>
                  <a:tcPr/>
                </a:tc>
              </a:tr>
              <a:tr h="3163019">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2</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Whether the Branch has followed the  instruction and guidelines of the controlling authorities of the bank with regard to the following in relation to the foreign exchange, if not, state the irregularities :</a:t>
                      </a:r>
                    </a:p>
                    <a:p>
                      <a:pPr marL="0" marR="0" algn="just">
                        <a:spcBef>
                          <a:spcPts val="0"/>
                        </a:spcBef>
                        <a:spcAft>
                          <a:spcPts val="0"/>
                        </a:spcAft>
                      </a:pPr>
                      <a:r>
                        <a:rPr lang="en-US" sz="1800" dirty="0">
                          <a:latin typeface="Times New Roman" pitchFamily="18" charset="0"/>
                          <a:ea typeface="MS Mincho"/>
                          <a:cs typeface="Times New Roman" pitchFamily="18" charset="0"/>
                        </a:rPr>
                        <a:t> (a) deposits</a:t>
                      </a:r>
                    </a:p>
                    <a:p>
                      <a:pPr marL="0" marR="0" algn="just">
                        <a:spcBef>
                          <a:spcPts val="0"/>
                        </a:spcBef>
                        <a:spcAft>
                          <a:spcPts val="0"/>
                        </a:spcAft>
                      </a:pPr>
                      <a:r>
                        <a:rPr lang="en-US" sz="1800" dirty="0">
                          <a:latin typeface="Times New Roman" pitchFamily="18" charset="0"/>
                          <a:ea typeface="MS Mincho"/>
                          <a:cs typeface="Times New Roman" pitchFamily="18" charset="0"/>
                        </a:rPr>
                        <a:t> (b) advances</a:t>
                      </a:r>
                    </a:p>
                    <a:p>
                      <a:pPr marL="0" marR="0" algn="just">
                        <a:spcBef>
                          <a:spcPts val="0"/>
                        </a:spcBef>
                        <a:spcAft>
                          <a:spcPts val="0"/>
                        </a:spcAft>
                      </a:pPr>
                      <a:r>
                        <a:rPr lang="en-US" sz="1800" dirty="0">
                          <a:latin typeface="Times New Roman" pitchFamily="18" charset="0"/>
                          <a:ea typeface="MS Mincho"/>
                          <a:cs typeface="Times New Roman" pitchFamily="18" charset="0"/>
                        </a:rPr>
                        <a:t>(c) export bills</a:t>
                      </a:r>
                    </a:p>
                    <a:p>
                      <a:pPr marL="0" marR="0" algn="just">
                        <a:spcBef>
                          <a:spcPts val="0"/>
                        </a:spcBef>
                        <a:spcAft>
                          <a:spcPts val="0"/>
                        </a:spcAft>
                      </a:pPr>
                      <a:r>
                        <a:rPr lang="en-US" sz="1800" dirty="0">
                          <a:latin typeface="Times New Roman" pitchFamily="18" charset="0"/>
                          <a:ea typeface="MS Mincho"/>
                          <a:cs typeface="Times New Roman" pitchFamily="18" charset="0"/>
                        </a:rPr>
                        <a:t>(d) bills for collection</a:t>
                      </a:r>
                    </a:p>
                    <a:p>
                      <a:pPr marL="0" marR="0" algn="just">
                        <a:spcBef>
                          <a:spcPts val="0"/>
                        </a:spcBef>
                        <a:spcAft>
                          <a:spcPts val="0"/>
                        </a:spcAft>
                      </a:pPr>
                      <a:r>
                        <a:rPr lang="en-US" sz="1800" dirty="0">
                          <a:latin typeface="Times New Roman" pitchFamily="18" charset="0"/>
                          <a:ea typeface="MS Mincho"/>
                          <a:cs typeface="Times New Roman" pitchFamily="18" charset="0"/>
                        </a:rPr>
                        <a:t>(e) dealing room operations  (where a branch has one)</a:t>
                      </a:r>
                    </a:p>
                    <a:p>
                      <a:pPr marL="0" marR="0" algn="just">
                        <a:spcBef>
                          <a:spcPts val="0"/>
                        </a:spcBef>
                        <a:spcAft>
                          <a:spcPts val="0"/>
                        </a:spcAft>
                      </a:pPr>
                      <a:r>
                        <a:rPr lang="en-US" sz="1800" dirty="0">
                          <a:latin typeface="Times New Roman" pitchFamily="18" charset="0"/>
                          <a:ea typeface="MS Mincho"/>
                          <a:cs typeface="Times New Roman" pitchFamily="18" charset="0"/>
                        </a:rPr>
                        <a:t>(f)any other area</a:t>
                      </a:r>
                    </a:p>
                  </a:txBody>
                  <a:tcPr marL="68580" marR="68580" marT="0" marB="0"/>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3388360"/>
        </p:xfrm>
        <a:graphic>
          <a:graphicData uri="http://schemas.openxmlformats.org/drawingml/2006/table">
            <a:tbl>
              <a:tblPr firstRow="1" bandRow="1">
                <a:tableStyleId>{5C22544A-7EE6-4342-B048-85BDC9FD1C3A}</a:tableStyleId>
              </a:tblPr>
              <a:tblGrid>
                <a:gridCol w="533400"/>
                <a:gridCol w="6172200"/>
                <a:gridCol w="1524000"/>
              </a:tblGrid>
              <a:tr h="370840">
                <a:tc>
                  <a:txBody>
                    <a:bodyPr/>
                    <a:lstStyle/>
                    <a:p>
                      <a:endParaRPr lang="en-US" sz="1800" dirty="0"/>
                    </a:p>
                  </a:txBody>
                  <a:tcPr/>
                </a:tc>
                <a:tc>
                  <a:txBody>
                    <a:bodyPr/>
                    <a:lstStyle/>
                    <a:p>
                      <a:endParaRPr lang="en-US" sz="1800" dirty="0"/>
                    </a:p>
                  </a:txBody>
                  <a:tcPr/>
                </a:tc>
                <a:tc>
                  <a:txBody>
                    <a:bodyPr/>
                    <a:lstStyle/>
                    <a:p>
                      <a:endParaRPr lang="en-US" sz="1800"/>
                    </a:p>
                  </a:txBody>
                  <a:tcPr/>
                </a:tc>
              </a:tr>
              <a:tr h="370840">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3</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Obtain a list of all </a:t>
                      </a:r>
                      <a:r>
                        <a:rPr lang="en-US" sz="1800" dirty="0" err="1">
                          <a:latin typeface="Times New Roman" pitchFamily="18" charset="0"/>
                          <a:ea typeface="MS Mincho"/>
                          <a:cs typeface="Times New Roman" pitchFamily="18" charset="0"/>
                        </a:rPr>
                        <a:t>Nostro</a:t>
                      </a:r>
                      <a:r>
                        <a:rPr lang="en-US" sz="1800" dirty="0">
                          <a:latin typeface="Times New Roman" pitchFamily="18" charset="0"/>
                          <a:ea typeface="MS Mincho"/>
                          <a:cs typeface="Times New Roman" pitchFamily="18" charset="0"/>
                        </a:rPr>
                        <a:t> Accounts maintained / operated by the Branch from the branch management.</a:t>
                      </a:r>
                    </a:p>
                    <a:p>
                      <a:pPr marL="0" marR="0" algn="just">
                        <a:spcBef>
                          <a:spcPts val="0"/>
                        </a:spcBef>
                        <a:spcAft>
                          <a:spcPts val="0"/>
                        </a:spcAft>
                      </a:pPr>
                      <a:r>
                        <a:rPr lang="en-US" sz="1800" dirty="0">
                          <a:latin typeface="Times New Roman" pitchFamily="18" charset="0"/>
                          <a:ea typeface="MS Mincho"/>
                          <a:cs typeface="Times New Roman" pitchFamily="18" charset="0"/>
                        </a:rPr>
                        <a:t>Are the </a:t>
                      </a:r>
                      <a:r>
                        <a:rPr lang="en-US" sz="1800" dirty="0" err="1">
                          <a:latin typeface="Times New Roman" pitchFamily="18" charset="0"/>
                          <a:ea typeface="MS Mincho"/>
                          <a:cs typeface="Times New Roman" pitchFamily="18" charset="0"/>
                        </a:rPr>
                        <a:t>Nostro</a:t>
                      </a:r>
                      <a:r>
                        <a:rPr lang="en-US" sz="1800" dirty="0">
                          <a:latin typeface="Times New Roman" pitchFamily="18" charset="0"/>
                          <a:ea typeface="MS Mincho"/>
                          <a:cs typeface="Times New Roman" pitchFamily="18" charset="0"/>
                        </a:rPr>
                        <a:t> Accounts regularly operated?</a:t>
                      </a:r>
                    </a:p>
                    <a:p>
                      <a:pPr marL="0" marR="0" algn="just">
                        <a:spcBef>
                          <a:spcPts val="0"/>
                        </a:spcBef>
                        <a:spcAft>
                          <a:spcPts val="0"/>
                        </a:spcAft>
                      </a:pPr>
                      <a:r>
                        <a:rPr lang="en-US" sz="1800" dirty="0">
                          <a:latin typeface="Times New Roman" pitchFamily="18" charset="0"/>
                          <a:ea typeface="MS Mincho"/>
                          <a:cs typeface="Times New Roman" pitchFamily="18" charset="0"/>
                        </a:rPr>
                        <a:t>Are periodic balance confirmations obtained from all concerned overseas branches / correspondents?</a:t>
                      </a:r>
                    </a:p>
                    <a:p>
                      <a:pPr marL="0" marR="0" algn="just">
                        <a:spcBef>
                          <a:spcPts val="0"/>
                        </a:spcBef>
                        <a:spcAft>
                          <a:spcPts val="0"/>
                        </a:spcAft>
                      </a:pPr>
                      <a:r>
                        <a:rPr lang="en-US" sz="1800" dirty="0">
                          <a:latin typeface="Times New Roman" pitchFamily="18" charset="0"/>
                          <a:ea typeface="MS Mincho"/>
                          <a:cs typeface="Times New Roman" pitchFamily="18" charset="0"/>
                        </a:rPr>
                        <a:t>Are these accounts duly reconciled periodically? Your observations on the reconciliation may be reported</a:t>
                      </a:r>
                      <a:r>
                        <a:rPr lang="en-US" sz="1800" dirty="0" smtClean="0">
                          <a:latin typeface="Times New Roman" pitchFamily="18" charset="0"/>
                          <a:ea typeface="MS Mincho"/>
                          <a:cs typeface="Times New Roman" pitchFamily="18" charset="0"/>
                        </a:rPr>
                        <a:t>.</a:t>
                      </a:r>
                    </a:p>
                    <a:p>
                      <a:pPr marL="0" marR="0" algn="just">
                        <a:spcBef>
                          <a:spcPts val="0"/>
                        </a:spcBef>
                        <a:spcAft>
                          <a:spcPts val="0"/>
                        </a:spcAft>
                      </a:pPr>
                      <a:endParaRPr lang="en-US" sz="1800" dirty="0">
                        <a:latin typeface="Times New Roman" pitchFamily="18" charset="0"/>
                        <a:ea typeface="MS Mincho"/>
                        <a:cs typeface="Times New Roman" pitchFamily="18" charset="0"/>
                      </a:endParaRPr>
                    </a:p>
                  </a:txBody>
                  <a:tcPr marL="68580" marR="68580" marT="0" marB="0"/>
                </a:tc>
                <a:tc>
                  <a:txBody>
                    <a:bodyPr/>
                    <a:lstStyle/>
                    <a:p>
                      <a:endParaRPr lang="en-US" sz="1800" dirty="0">
                        <a:latin typeface="Times New Roman" pitchFamily="18" charset="0"/>
                        <a:cs typeface="Times New Roman" pitchFamily="18" charset="0"/>
                      </a:endParaRPr>
                    </a:p>
                  </a:txBody>
                  <a:tcPr/>
                </a:tc>
              </a:tr>
              <a:tr h="370840">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4</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Does the Branch follow the prescribed procedures in relation to maintenance of </a:t>
                      </a:r>
                      <a:r>
                        <a:rPr lang="en-US" sz="1800" dirty="0" err="1">
                          <a:latin typeface="Times New Roman" pitchFamily="18" charset="0"/>
                          <a:ea typeface="MS Mincho"/>
                          <a:cs typeface="Times New Roman" pitchFamily="18" charset="0"/>
                        </a:rPr>
                        <a:t>Vostro</a:t>
                      </a:r>
                      <a:r>
                        <a:rPr lang="en-US" sz="1800" dirty="0">
                          <a:latin typeface="Times New Roman" pitchFamily="18" charset="0"/>
                          <a:ea typeface="MS Mincho"/>
                          <a:cs typeface="Times New Roman" pitchFamily="18" charset="0"/>
                        </a:rPr>
                        <a:t> Accounts </a:t>
                      </a:r>
                      <a:endParaRPr lang="en-US" sz="1800" dirty="0" smtClean="0">
                        <a:latin typeface="Times New Roman" pitchFamily="18" charset="0"/>
                        <a:ea typeface="MS Mincho"/>
                        <a:cs typeface="Times New Roman" pitchFamily="18" charset="0"/>
                      </a:endParaRPr>
                    </a:p>
                    <a:p>
                      <a:pPr marL="0" marR="0" algn="just">
                        <a:spcBef>
                          <a:spcPts val="0"/>
                        </a:spcBef>
                        <a:spcAft>
                          <a:spcPts val="0"/>
                        </a:spcAft>
                      </a:pPr>
                      <a:endParaRPr lang="en-US" sz="1800" dirty="0">
                        <a:latin typeface="Times New Roman" pitchFamily="18" charset="0"/>
                        <a:ea typeface="MS Mincho"/>
                        <a:cs typeface="Times New Roman" pitchFamily="18" charset="0"/>
                      </a:endParaRPr>
                    </a:p>
                  </a:txBody>
                  <a:tcPr marL="68580" marR="68580" marT="0"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398"/>
          <a:ext cx="8382000" cy="5429470"/>
        </p:xfrm>
        <a:graphic>
          <a:graphicData uri="http://schemas.openxmlformats.org/drawingml/2006/table">
            <a:tbl>
              <a:tblPr firstRow="1" bandRow="1">
                <a:tableStyleId>{5C22544A-7EE6-4342-B048-85BDC9FD1C3A}</a:tableStyleId>
              </a:tblPr>
              <a:tblGrid>
                <a:gridCol w="465667"/>
                <a:gridCol w="6087533"/>
                <a:gridCol w="1828800"/>
              </a:tblGrid>
              <a:tr h="539481">
                <a:tc>
                  <a:txBody>
                    <a:bodyPr/>
                    <a:lstStyle/>
                    <a:p>
                      <a:pPr marL="0" algn="ctr" defTabSz="914400" rtl="0" eaLnBrk="1" fontAlgn="t" latinLnBrk="0" hangingPunct="1"/>
                      <a:r>
                        <a:rPr lang="en-US" sz="1800" b="1" i="0" u="none" strike="noStrike" kern="1200" dirty="0">
                          <a:solidFill>
                            <a:schemeClr val="tx1"/>
                          </a:solidFill>
                          <a:latin typeface="Times New Roman" pitchFamily="18" charset="0"/>
                          <a:ea typeface="+mn-ea"/>
                          <a:cs typeface="Times New Roman" pitchFamily="18" charset="0"/>
                        </a:rPr>
                        <a:t>2</a:t>
                      </a:r>
                    </a:p>
                  </a:txBody>
                  <a:tcPr marL="9525" marR="9525" marT="9525" marB="0"/>
                </a:tc>
                <a:tc>
                  <a:txBody>
                    <a:bodyPr/>
                    <a:lstStyle/>
                    <a:p>
                      <a:pPr marL="0" algn="just" defTabSz="914400" rtl="0" eaLnBrk="1" fontAlgn="t" latinLnBrk="0" hangingPunct="1"/>
                      <a:r>
                        <a:rPr lang="en-US" sz="1800" b="1" i="0" u="none" strike="noStrike" kern="1200" dirty="0">
                          <a:solidFill>
                            <a:schemeClr val="tx1"/>
                          </a:solidFill>
                          <a:latin typeface="Times New Roman" pitchFamily="18" charset="0"/>
                          <a:ea typeface="+mn-ea"/>
                          <a:cs typeface="Times New Roman" pitchFamily="18" charset="0"/>
                        </a:rPr>
                        <a:t>BALANCES WITH RESERVE BANK OF INDIA, STATE BANK OF INDIA AND OTHER BANKS</a:t>
                      </a:r>
                    </a:p>
                  </a:txBody>
                  <a:tcPr marL="9525" marR="9525" marT="9525" marB="0"/>
                </a:tc>
                <a:tc>
                  <a:txBody>
                    <a:bodyPr/>
                    <a:lstStyle/>
                    <a:p>
                      <a:endParaRPr lang="en-US" sz="1800" b="0" dirty="0">
                        <a:latin typeface="Times New Roman" pitchFamily="18" charset="0"/>
                        <a:cs typeface="Times New Roman" pitchFamily="18" charset="0"/>
                      </a:endParaRPr>
                    </a:p>
                  </a:txBody>
                  <a:tcPr/>
                </a:tc>
              </a:tr>
              <a:tr h="1213121">
                <a:tc>
                  <a:txBody>
                    <a:bodyPr/>
                    <a:lstStyle/>
                    <a:p>
                      <a:pPr algn="ctr" fontAlgn="t"/>
                      <a:r>
                        <a:rPr lang="en-US" sz="1800" b="0" i="0" u="none" strike="noStrike" dirty="0">
                          <a:solidFill>
                            <a:srgbClr val="010000"/>
                          </a:solidFill>
                          <a:latin typeface="Times New Roman"/>
                        </a:rPr>
                        <a:t>a)</a:t>
                      </a:r>
                    </a:p>
                  </a:txBody>
                  <a:tcPr marL="9525" marR="9525" marT="9525" marB="0"/>
                </a:tc>
                <a:tc>
                  <a:txBody>
                    <a:bodyPr/>
                    <a:lstStyle/>
                    <a:p>
                      <a:pPr algn="just" fontAlgn="t"/>
                      <a:r>
                        <a:rPr lang="en-US" sz="1800" b="0" i="0" u="none" strike="noStrike" dirty="0">
                          <a:solidFill>
                            <a:srgbClr val="010000"/>
                          </a:solidFill>
                          <a:latin typeface="Times New Roman"/>
                        </a:rPr>
                        <a:t>where balance confirmation certificate obtained in respect of outstanding balances as at the year end and whether the aforesaid balances have been reconciled ? The nature and extent of differences should be reported</a:t>
                      </a:r>
                    </a:p>
                  </a:txBody>
                  <a:tcPr marL="9525" marR="9525" marT="9525" marB="0"/>
                </a:tc>
                <a:tc>
                  <a:txBody>
                    <a:bodyPr/>
                    <a:lstStyle/>
                    <a:p>
                      <a:endParaRPr lang="en-US" sz="1800" b="0" dirty="0">
                        <a:latin typeface="Times New Roman" pitchFamily="18" charset="0"/>
                        <a:cs typeface="Times New Roman" pitchFamily="18" charset="0"/>
                      </a:endParaRPr>
                    </a:p>
                  </a:txBody>
                  <a:tcPr/>
                </a:tc>
              </a:tr>
              <a:tr h="609600">
                <a:tc>
                  <a:txBody>
                    <a:bodyPr/>
                    <a:lstStyle/>
                    <a:p>
                      <a:pPr algn="ctr" fontAlgn="t"/>
                      <a:r>
                        <a:rPr lang="en-US" sz="1800" b="0" i="0" u="none" strike="noStrike" dirty="0">
                          <a:solidFill>
                            <a:srgbClr val="010000"/>
                          </a:solidFill>
                          <a:latin typeface="Times New Roman"/>
                        </a:rPr>
                        <a:t>b)</a:t>
                      </a:r>
                    </a:p>
                  </a:txBody>
                  <a:tcPr marL="9525" marR="9525" marT="9525" marB="0"/>
                </a:tc>
                <a:tc>
                  <a:txBody>
                    <a:bodyPr/>
                    <a:lstStyle/>
                    <a:p>
                      <a:pPr algn="just" fontAlgn="t"/>
                      <a:r>
                        <a:rPr lang="en-US" sz="1800" b="0" i="0" u="none" strike="noStrike" dirty="0">
                          <a:solidFill>
                            <a:srgbClr val="010000"/>
                          </a:solidFill>
                          <a:latin typeface="Times New Roman"/>
                        </a:rPr>
                        <a:t>Auditor's observations on the reconciliation statements may be reported in the following manner :</a:t>
                      </a:r>
                    </a:p>
                  </a:txBody>
                  <a:tcPr marL="9525" marR="9525" marT="9525" marB="0"/>
                </a:tc>
                <a:tc>
                  <a:txBody>
                    <a:bodyPr/>
                    <a:lstStyle/>
                    <a:p>
                      <a:endParaRPr lang="en-US" sz="1800" b="0" dirty="0">
                        <a:latin typeface="Times New Roman" pitchFamily="18" charset="0"/>
                        <a:cs typeface="Times New Roman" pitchFamily="18" charset="0"/>
                      </a:endParaRPr>
                    </a:p>
                  </a:txBody>
                  <a:tcPr/>
                </a:tc>
              </a:tr>
              <a:tr h="546092">
                <a:tc>
                  <a:txBody>
                    <a:bodyPr/>
                    <a:lstStyle/>
                    <a:p>
                      <a:pPr algn="ctr" fontAlgn="t"/>
                      <a:r>
                        <a:rPr lang="en-US" sz="1800" b="0" i="0" u="none" strike="noStrike" dirty="0">
                          <a:solidFill>
                            <a:srgbClr val="010000"/>
                          </a:solidFill>
                          <a:latin typeface="Times New Roman"/>
                        </a:rPr>
                        <a:t>(i)</a:t>
                      </a:r>
                    </a:p>
                  </a:txBody>
                  <a:tcPr marL="9525" marR="9525" marT="9525" marB="0"/>
                </a:tc>
                <a:tc>
                  <a:txBody>
                    <a:bodyPr/>
                    <a:lstStyle/>
                    <a:p>
                      <a:pPr algn="just" fontAlgn="t"/>
                      <a:r>
                        <a:rPr lang="en-US" sz="1800" b="0" i="0" u="none" strike="noStrike" dirty="0">
                          <a:solidFill>
                            <a:srgbClr val="010000"/>
                          </a:solidFill>
                          <a:latin typeface="Times New Roman"/>
                        </a:rPr>
                        <a:t>Cash transactions remaining unresponded                    </a:t>
                      </a:r>
                      <a:endParaRPr lang="en-US" sz="1800" b="0" i="0" u="none" strike="noStrike" dirty="0" smtClean="0">
                        <a:solidFill>
                          <a:srgbClr val="010000"/>
                        </a:solidFill>
                        <a:latin typeface="Times New Roman"/>
                      </a:endParaRPr>
                    </a:p>
                    <a:p>
                      <a:pPr algn="just" fontAlgn="t"/>
                      <a:r>
                        <a:rPr lang="en-US" sz="1800" b="0" i="0" u="none" strike="noStrike" dirty="0" smtClean="0">
                          <a:solidFill>
                            <a:srgbClr val="010000"/>
                          </a:solidFill>
                          <a:latin typeface="Times New Roman"/>
                        </a:rPr>
                        <a:t>( </a:t>
                      </a:r>
                      <a:r>
                        <a:rPr lang="en-US" sz="1800" b="0" i="0" u="none" strike="noStrike" dirty="0">
                          <a:solidFill>
                            <a:srgbClr val="010000"/>
                          </a:solidFill>
                          <a:latin typeface="Times New Roman"/>
                        </a:rPr>
                        <a:t>Give details ) ;</a:t>
                      </a:r>
                    </a:p>
                  </a:txBody>
                  <a:tcPr marL="9525" marR="9525" marT="9525" marB="0"/>
                </a:tc>
                <a:tc>
                  <a:txBody>
                    <a:bodyPr/>
                    <a:lstStyle/>
                    <a:p>
                      <a:endParaRPr lang="en-US" sz="1800" b="0" dirty="0">
                        <a:latin typeface="Times New Roman" pitchFamily="18" charset="0"/>
                        <a:cs typeface="Times New Roman" pitchFamily="18" charset="0"/>
                      </a:endParaRPr>
                    </a:p>
                  </a:txBody>
                  <a:tcPr/>
                </a:tc>
              </a:tr>
              <a:tr h="546092">
                <a:tc>
                  <a:txBody>
                    <a:bodyPr/>
                    <a:lstStyle/>
                    <a:p>
                      <a:pPr algn="ctr" fontAlgn="t"/>
                      <a:r>
                        <a:rPr lang="en-US" sz="1800" b="0" i="0" u="none" strike="noStrike" dirty="0">
                          <a:solidFill>
                            <a:srgbClr val="010000"/>
                          </a:solidFill>
                          <a:latin typeface="Times New Roman"/>
                        </a:rPr>
                        <a:t>(i)</a:t>
                      </a:r>
                    </a:p>
                  </a:txBody>
                  <a:tcPr marL="9525" marR="9525" marT="9525" marB="0"/>
                </a:tc>
                <a:tc>
                  <a:txBody>
                    <a:bodyPr/>
                    <a:lstStyle/>
                    <a:p>
                      <a:pPr algn="just" fontAlgn="t"/>
                      <a:r>
                        <a:rPr lang="en-US" sz="1800" b="0" i="0" u="none" strike="noStrike" dirty="0">
                          <a:solidFill>
                            <a:srgbClr val="010000"/>
                          </a:solidFill>
                          <a:latin typeface="Times New Roman"/>
                        </a:rPr>
                        <a:t>Revenue items requiring adjustment/write off         </a:t>
                      </a:r>
                      <a:endParaRPr lang="en-US" sz="1800" b="0" i="0" u="none" strike="noStrike" dirty="0" smtClean="0">
                        <a:solidFill>
                          <a:srgbClr val="010000"/>
                        </a:solidFill>
                        <a:latin typeface="Times New Roman"/>
                      </a:endParaRPr>
                    </a:p>
                    <a:p>
                      <a:pPr algn="just" fontAlgn="t"/>
                      <a:r>
                        <a:rPr lang="en-US" sz="1800" b="0" i="0" u="none" strike="noStrike" dirty="0" smtClean="0">
                          <a:solidFill>
                            <a:srgbClr val="010000"/>
                          </a:solidFill>
                          <a:latin typeface="Times New Roman"/>
                        </a:rPr>
                        <a:t>(</a:t>
                      </a:r>
                      <a:r>
                        <a:rPr lang="en-US" sz="1800" b="0" i="0" u="none" strike="noStrike" dirty="0">
                          <a:solidFill>
                            <a:srgbClr val="010000"/>
                          </a:solidFill>
                          <a:latin typeface="Times New Roman"/>
                        </a:rPr>
                        <a:t>Give details) ;</a:t>
                      </a:r>
                    </a:p>
                  </a:txBody>
                  <a:tcPr marL="9525" marR="9525" marT="9525" marB="0"/>
                </a:tc>
                <a:tc>
                  <a:txBody>
                    <a:bodyPr/>
                    <a:lstStyle/>
                    <a:p>
                      <a:endParaRPr lang="en-US" sz="1800" b="0" dirty="0">
                        <a:latin typeface="Times New Roman" pitchFamily="18" charset="0"/>
                        <a:cs typeface="Times New Roman" pitchFamily="18" charset="0"/>
                      </a:endParaRPr>
                    </a:p>
                  </a:txBody>
                  <a:tcPr/>
                </a:tc>
              </a:tr>
              <a:tr h="546092">
                <a:tc>
                  <a:txBody>
                    <a:bodyPr/>
                    <a:lstStyle/>
                    <a:p>
                      <a:pPr algn="ctr" fontAlgn="t"/>
                      <a:r>
                        <a:rPr lang="en-US" sz="1800" b="0" i="0" u="none" strike="noStrike" dirty="0">
                          <a:solidFill>
                            <a:srgbClr val="010000"/>
                          </a:solidFill>
                          <a:latin typeface="Times New Roman"/>
                        </a:rPr>
                        <a:t>(iii)</a:t>
                      </a:r>
                    </a:p>
                  </a:txBody>
                  <a:tcPr marL="9525" marR="9525" marT="9525" marB="0"/>
                </a:tc>
                <a:tc>
                  <a:txBody>
                    <a:bodyPr/>
                    <a:lstStyle/>
                    <a:p>
                      <a:pPr algn="just" fontAlgn="t"/>
                      <a:r>
                        <a:rPr lang="en-US" sz="1800" b="0" i="0" u="none" strike="noStrike" dirty="0">
                          <a:solidFill>
                            <a:srgbClr val="010000"/>
                          </a:solidFill>
                          <a:latin typeface="Times New Roman"/>
                        </a:rPr>
                        <a:t>Old outstanding balances remaining </a:t>
                      </a:r>
                      <a:r>
                        <a:rPr lang="en-US" sz="1800" b="0" i="0" u="none" strike="noStrike" dirty="0" smtClean="0">
                          <a:solidFill>
                            <a:srgbClr val="010000"/>
                          </a:solidFill>
                          <a:latin typeface="Times New Roman"/>
                        </a:rPr>
                        <a:t>unexplained / unadjusted</a:t>
                      </a:r>
                      <a:r>
                        <a:rPr lang="en-US" sz="1800" b="0" i="0" u="none" strike="noStrike" dirty="0">
                          <a:solidFill>
                            <a:srgbClr val="010000"/>
                          </a:solidFill>
                          <a:latin typeface="Times New Roman"/>
                        </a:rPr>
                        <a:t>. </a:t>
                      </a:r>
                      <a:r>
                        <a:rPr lang="en-US" sz="1800" b="0" i="0" u="none" strike="noStrike" dirty="0" smtClean="0">
                          <a:solidFill>
                            <a:srgbClr val="010000"/>
                          </a:solidFill>
                          <a:latin typeface="Times New Roman"/>
                        </a:rPr>
                        <a:t>Give </a:t>
                      </a:r>
                      <a:r>
                        <a:rPr lang="en-US" sz="1800" b="0" i="0" u="none" strike="noStrike" dirty="0">
                          <a:solidFill>
                            <a:srgbClr val="010000"/>
                          </a:solidFill>
                          <a:latin typeface="Times New Roman"/>
                        </a:rPr>
                        <a:t>details for: </a:t>
                      </a:r>
                    </a:p>
                  </a:txBody>
                  <a:tcPr marL="9525" marR="9525" marT="9525" marB="0"/>
                </a:tc>
                <a:tc>
                  <a:txBody>
                    <a:bodyPr/>
                    <a:lstStyle/>
                    <a:p>
                      <a:endParaRPr lang="en-US" sz="1800" b="0" dirty="0">
                        <a:latin typeface="Times New Roman" pitchFamily="18" charset="0"/>
                        <a:cs typeface="Times New Roman" pitchFamily="18" charset="0"/>
                      </a:endParaRPr>
                    </a:p>
                  </a:txBody>
                  <a:tcPr/>
                </a:tc>
              </a:tr>
              <a:tr h="419065">
                <a:tc>
                  <a:txBody>
                    <a:bodyPr/>
                    <a:lstStyle/>
                    <a:p>
                      <a:pPr algn="just" fontAlgn="t"/>
                      <a:endParaRPr lang="en-US" sz="1800" b="0" i="0" u="none" strike="noStrike" dirty="0">
                        <a:solidFill>
                          <a:srgbClr val="010000"/>
                        </a:solidFill>
                        <a:latin typeface="Times New Roman"/>
                      </a:endParaRPr>
                    </a:p>
                  </a:txBody>
                  <a:tcPr marL="9525" marR="9525" marT="9525" marB="0"/>
                </a:tc>
                <a:tc>
                  <a:txBody>
                    <a:bodyPr/>
                    <a:lstStyle/>
                    <a:p>
                      <a:pPr algn="just" fontAlgn="t"/>
                      <a:r>
                        <a:rPr lang="en-US" sz="1800" b="0" i="0" u="none" strike="noStrike" dirty="0">
                          <a:solidFill>
                            <a:srgbClr val="010000"/>
                          </a:solidFill>
                          <a:latin typeface="Times New Roman"/>
                        </a:rPr>
                        <a:t>   -  Outstanding between six months and  </a:t>
                      </a:r>
                      <a:r>
                        <a:rPr lang="en-US" sz="1800" b="0" i="0" u="none" strike="noStrike" dirty="0" smtClean="0">
                          <a:solidFill>
                            <a:srgbClr val="010000"/>
                          </a:solidFill>
                          <a:latin typeface="Times New Roman"/>
                        </a:rPr>
                        <a:t>one </a:t>
                      </a:r>
                      <a:r>
                        <a:rPr lang="en-US" sz="1800" b="0" i="0" u="none" strike="noStrike" dirty="0">
                          <a:solidFill>
                            <a:srgbClr val="010000"/>
                          </a:solidFill>
                          <a:latin typeface="Times New Roman"/>
                        </a:rPr>
                        <a:t>year and</a:t>
                      </a:r>
                    </a:p>
                  </a:txBody>
                  <a:tcPr marL="9525" marR="9525" marT="9525" marB="0"/>
                </a:tc>
                <a:tc>
                  <a:txBody>
                    <a:bodyPr/>
                    <a:lstStyle/>
                    <a:p>
                      <a:endParaRPr lang="en-US" sz="1800" b="0" dirty="0">
                        <a:latin typeface="Times New Roman" pitchFamily="18" charset="0"/>
                        <a:cs typeface="Times New Roman" pitchFamily="18" charset="0"/>
                      </a:endParaRPr>
                    </a:p>
                  </a:txBody>
                  <a:tcPr/>
                </a:tc>
              </a:tr>
              <a:tr h="396859">
                <a:tc>
                  <a:txBody>
                    <a:bodyPr/>
                    <a:lstStyle/>
                    <a:p>
                      <a:pPr algn="just" fontAlgn="t"/>
                      <a:endParaRPr lang="en-US" sz="1800" b="0" i="0" u="none" strike="noStrike" dirty="0">
                        <a:solidFill>
                          <a:srgbClr val="010000"/>
                        </a:solidFill>
                        <a:latin typeface="Times New Roman"/>
                      </a:endParaRPr>
                    </a:p>
                  </a:txBody>
                  <a:tcPr marL="9525" marR="9525" marT="9525" marB="0"/>
                </a:tc>
                <a:tc>
                  <a:txBody>
                    <a:bodyPr/>
                    <a:lstStyle/>
                    <a:p>
                      <a:pPr algn="just" fontAlgn="t"/>
                      <a:r>
                        <a:rPr lang="en-US" sz="1800" b="0" i="0" u="none" strike="noStrike" dirty="0">
                          <a:solidFill>
                            <a:srgbClr val="010000"/>
                          </a:solidFill>
                          <a:latin typeface="Times New Roman"/>
                        </a:rPr>
                        <a:t>   -  One year and above</a:t>
                      </a:r>
                    </a:p>
                  </a:txBody>
                  <a:tcPr marL="9525" marR="9525" marT="9525" marB="0"/>
                </a:tc>
                <a:tc>
                  <a:txBody>
                    <a:bodyPr/>
                    <a:lstStyle/>
                    <a:p>
                      <a:endParaRPr lang="en-US" sz="1800" b="0" dirty="0">
                        <a:latin typeface="Times New Roman" pitchFamily="18" charset="0"/>
                        <a:cs typeface="Times New Roman" pitchFamily="18" charset="0"/>
                      </a:endParaRPr>
                    </a:p>
                  </a:txBody>
                  <a:tcPr/>
                </a:tc>
              </a:tr>
              <a:tr h="546092">
                <a:tc>
                  <a:txBody>
                    <a:bodyPr/>
                    <a:lstStyle/>
                    <a:p>
                      <a:pPr algn="ctr" fontAlgn="t"/>
                      <a:r>
                        <a:rPr lang="en-US" sz="1800" b="0" i="0" u="none" strike="noStrike" kern="1200" dirty="0">
                          <a:solidFill>
                            <a:srgbClr val="010000"/>
                          </a:solidFill>
                          <a:latin typeface="Times New Roman"/>
                          <a:ea typeface="+mn-ea"/>
                          <a:cs typeface="+mn-cs"/>
                        </a:rPr>
                        <a:t>c)</a:t>
                      </a:r>
                    </a:p>
                  </a:txBody>
                  <a:tcPr marL="9525" marR="9525" marT="9525" marB="0"/>
                </a:tc>
                <a:tc>
                  <a:txBody>
                    <a:bodyPr/>
                    <a:lstStyle/>
                    <a:p>
                      <a:pPr algn="just" fontAlgn="t"/>
                      <a:r>
                        <a:rPr lang="en-US" sz="1800" b="0" i="0" u="none" strike="noStrike" kern="1200" dirty="0">
                          <a:solidFill>
                            <a:srgbClr val="010000"/>
                          </a:solidFill>
                          <a:latin typeface="Times New Roman"/>
                          <a:ea typeface="+mn-ea"/>
                          <a:cs typeface="+mn-cs"/>
                        </a:rPr>
                        <a:t>In case any item deserves special attention of the management, the same may be reported. </a:t>
                      </a:r>
                    </a:p>
                  </a:txBody>
                  <a:tcPr marL="9525" marR="9525" marT="9525" marB="0"/>
                </a:tc>
                <a:tc>
                  <a:txBody>
                    <a:bodyPr/>
                    <a:lstStyle/>
                    <a:p>
                      <a:endParaRPr lang="en-US" sz="1800" b="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833324"/>
        </p:xfrm>
        <a:graphic>
          <a:graphicData uri="http://schemas.openxmlformats.org/drawingml/2006/table">
            <a:tbl>
              <a:tblPr firstRow="1" bandRow="1">
                <a:tableStyleId>{5C22544A-7EE6-4342-B048-85BDC9FD1C3A}</a:tableStyleId>
              </a:tblPr>
              <a:tblGrid>
                <a:gridCol w="533400"/>
                <a:gridCol w="6324600"/>
                <a:gridCol w="1371600"/>
              </a:tblGrid>
              <a:tr h="1301393">
                <a:tc>
                  <a:txBody>
                    <a:bodyPr/>
                    <a:lstStyle/>
                    <a:p>
                      <a:pPr marL="0" marR="0" algn="ctr">
                        <a:spcBef>
                          <a:spcPts val="0"/>
                        </a:spcBef>
                        <a:spcAft>
                          <a:spcPts val="0"/>
                        </a:spcAft>
                      </a:pPr>
                      <a:r>
                        <a:rPr lang="en-US" sz="1800" b="1" dirty="0">
                          <a:latin typeface="Times New Roman" pitchFamily="18" charset="0"/>
                          <a:ea typeface="MS Mincho"/>
                          <a:cs typeface="Times New Roman" pitchFamily="18" charset="0"/>
                        </a:rPr>
                        <a:t>B</a:t>
                      </a:r>
                      <a:endParaRPr lang="en-US" sz="1800" dirty="0">
                        <a:latin typeface="Times New Roman" pitchFamily="18" charset="0"/>
                        <a:ea typeface="MS Mincho"/>
                        <a:cs typeface="Times New Roman" pitchFamily="18" charset="0"/>
                      </a:endParaRPr>
                    </a:p>
                  </a:txBody>
                  <a:tcPr marL="68580" marR="68580" marT="0" marB="0"/>
                </a:tc>
                <a:tc>
                  <a:txBody>
                    <a:bodyPr/>
                    <a:lstStyle/>
                    <a:p>
                      <a:pPr marL="0" marR="0" algn="just">
                        <a:spcBef>
                          <a:spcPts val="0"/>
                        </a:spcBef>
                        <a:spcAft>
                          <a:spcPts val="0"/>
                        </a:spcAft>
                      </a:pPr>
                      <a:r>
                        <a:rPr lang="en-US" sz="1800" b="1" dirty="0">
                          <a:latin typeface="Times New Roman" pitchFamily="18" charset="0"/>
                          <a:ea typeface="MS Mincho"/>
                          <a:cs typeface="Times New Roman" pitchFamily="18" charset="0"/>
                        </a:rPr>
                        <a:t>For branches dealing in very large advances such as corporate banking branches and industrial finance branches or branches with advances in excess of Rs. 100 </a:t>
                      </a:r>
                      <a:r>
                        <a:rPr lang="en-US" sz="1800" b="1" dirty="0" err="1">
                          <a:latin typeface="Times New Roman" pitchFamily="18" charset="0"/>
                          <a:ea typeface="MS Mincho"/>
                          <a:cs typeface="Times New Roman" pitchFamily="18" charset="0"/>
                        </a:rPr>
                        <a:t>crores</a:t>
                      </a:r>
                      <a:r>
                        <a:rPr lang="en-US" sz="1800" b="1" dirty="0">
                          <a:latin typeface="Times New Roman" pitchFamily="18" charset="0"/>
                          <a:ea typeface="MS Mincho"/>
                          <a:cs typeface="Times New Roman" pitchFamily="18" charset="0"/>
                        </a:rPr>
                        <a:t>.</a:t>
                      </a:r>
                      <a:endParaRPr lang="en-US" sz="1800" dirty="0">
                        <a:latin typeface="Times New Roman" pitchFamily="18" charset="0"/>
                        <a:ea typeface="MS Mincho"/>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2407578">
                <a:tc>
                  <a:txBody>
                    <a:bodyPr/>
                    <a:lstStyle/>
                    <a:p>
                      <a:pPr marL="0" marR="0" algn="ctr">
                        <a:spcBef>
                          <a:spcPts val="0"/>
                        </a:spcBef>
                        <a:spcAft>
                          <a:spcPts val="0"/>
                        </a:spcAft>
                      </a:pPr>
                      <a:r>
                        <a:rPr lang="en-US" sz="1800" dirty="0">
                          <a:latin typeface="Times New Roman"/>
                          <a:ea typeface="MS Mincho"/>
                          <a:cs typeface="Times New Roman"/>
                        </a:rPr>
                        <a:t>1</a:t>
                      </a:r>
                    </a:p>
                  </a:txBody>
                  <a:tcPr marL="68580" marR="68580" marT="0" marB="0"/>
                </a:tc>
                <a:tc>
                  <a:txBody>
                    <a:bodyPr/>
                    <a:lstStyle/>
                    <a:p>
                      <a:pPr marL="0" marR="0" algn="just">
                        <a:spcBef>
                          <a:spcPts val="0"/>
                        </a:spcBef>
                        <a:spcAft>
                          <a:spcPts val="0"/>
                        </a:spcAft>
                      </a:pPr>
                      <a:r>
                        <a:rPr lang="en-US" sz="1800" dirty="0">
                          <a:latin typeface="Times New Roman"/>
                          <a:ea typeface="MS Mincho"/>
                          <a:cs typeface="Times New Roman"/>
                        </a:rPr>
                        <a:t>In respect of borrowers with outstanding of Rs. 2.00 crore and above, the information in the enclosed format should be obtained from the Branch Management. Comments of the Branch Auditor on advances with significant adverse features and which might need the attention of the management / Central Statutory Auditors should be appended to the long form Audit report</a:t>
                      </a:r>
                      <a:r>
                        <a:rPr lang="en-US" sz="1800" dirty="0" smtClean="0">
                          <a:latin typeface="Times New Roman"/>
                          <a:ea typeface="MS Mincho"/>
                          <a:cs typeface="Times New Roman"/>
                        </a:rPr>
                        <a:t>.</a:t>
                      </a:r>
                    </a:p>
                    <a:p>
                      <a:pPr marL="0" marR="0" algn="just">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latin typeface="Times New Roman" pitchFamily="18" charset="0"/>
                        <a:cs typeface="Times New Roman" pitchFamily="18" charset="0"/>
                      </a:endParaRPr>
                    </a:p>
                  </a:txBody>
                  <a:tcPr/>
                </a:tc>
              </a:tr>
              <a:tr h="780836">
                <a:tc>
                  <a:txBody>
                    <a:bodyPr/>
                    <a:lstStyle/>
                    <a:p>
                      <a:pPr marL="0" marR="0" algn="ctr">
                        <a:spcBef>
                          <a:spcPts val="0"/>
                        </a:spcBef>
                        <a:spcAft>
                          <a:spcPts val="0"/>
                        </a:spcAft>
                      </a:pPr>
                      <a:r>
                        <a:rPr lang="en-US" sz="1800" dirty="0">
                          <a:latin typeface="Times New Roman"/>
                          <a:ea typeface="MS Mincho"/>
                          <a:cs typeface="Times New Roman"/>
                        </a:rPr>
                        <a:t>2</a:t>
                      </a:r>
                    </a:p>
                  </a:txBody>
                  <a:tcPr marL="68580" marR="68580" marT="0" marB="0"/>
                </a:tc>
                <a:tc>
                  <a:txBody>
                    <a:bodyPr/>
                    <a:lstStyle/>
                    <a:p>
                      <a:pPr marL="0" marR="0" algn="just">
                        <a:spcBef>
                          <a:spcPts val="0"/>
                        </a:spcBef>
                        <a:spcAft>
                          <a:spcPts val="0"/>
                        </a:spcAft>
                      </a:pPr>
                      <a:r>
                        <a:rPr lang="en-US" sz="1800" dirty="0">
                          <a:latin typeface="Times New Roman"/>
                          <a:ea typeface="MS Mincho"/>
                          <a:cs typeface="Times New Roman"/>
                        </a:rPr>
                        <a:t>What, in your opinion, are the major short comings in credit appraisal, monitoring etc</a:t>
                      </a:r>
                      <a:r>
                        <a:rPr lang="en-US" sz="1800" dirty="0" smtClean="0">
                          <a:latin typeface="Times New Roman"/>
                          <a:ea typeface="MS Mincho"/>
                          <a:cs typeface="Times New Roman"/>
                        </a:rPr>
                        <a:t>?</a:t>
                      </a:r>
                    </a:p>
                    <a:p>
                      <a:pPr marL="0" marR="0" algn="just">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latin typeface="Times New Roman" pitchFamily="18" charset="0"/>
                        <a:cs typeface="Times New Roman" pitchFamily="18" charset="0"/>
                      </a:endParaRPr>
                    </a:p>
                  </a:txBody>
                  <a:tcPr/>
                </a:tc>
              </a:tr>
              <a:tr h="1301393">
                <a:tc>
                  <a:txBody>
                    <a:bodyPr/>
                    <a:lstStyle/>
                    <a:p>
                      <a:pPr marL="0" marR="0" algn="ctr">
                        <a:spcBef>
                          <a:spcPts val="0"/>
                        </a:spcBef>
                        <a:spcAft>
                          <a:spcPts val="0"/>
                        </a:spcAft>
                      </a:pPr>
                      <a:r>
                        <a:rPr lang="en-US" sz="1800" dirty="0">
                          <a:latin typeface="Times New Roman"/>
                          <a:ea typeface="MS Mincho"/>
                          <a:cs typeface="Times New Roman"/>
                        </a:rPr>
                        <a:t>3</a:t>
                      </a:r>
                    </a:p>
                  </a:txBody>
                  <a:tcPr marL="68580" marR="68580" marT="0" marB="0"/>
                </a:tc>
                <a:tc>
                  <a:txBody>
                    <a:bodyPr/>
                    <a:lstStyle/>
                    <a:p>
                      <a:pPr marL="0" marR="0" algn="just">
                        <a:spcBef>
                          <a:spcPts val="0"/>
                        </a:spcBef>
                        <a:spcAft>
                          <a:spcPts val="0"/>
                        </a:spcAft>
                      </a:pPr>
                      <a:r>
                        <a:rPr lang="en-US" sz="1800" dirty="0">
                          <a:latin typeface="Times New Roman"/>
                          <a:ea typeface="MS Mincho"/>
                          <a:cs typeface="Times New Roman"/>
                        </a:rPr>
                        <a:t>List the accounts (with outstandings in excess of Rs. 1.00 crore), which have either been downgraded  or upgraded with regard to their classification as Non Performing Asset or standard Asset during the year and the reasons </a:t>
                      </a:r>
                      <a:r>
                        <a:rPr lang="en-US" sz="1800" dirty="0" err="1">
                          <a:latin typeface="Times New Roman"/>
                          <a:ea typeface="MS Mincho"/>
                          <a:cs typeface="Times New Roman"/>
                        </a:rPr>
                        <a:t>therefor</a:t>
                      </a:r>
                      <a:r>
                        <a:rPr lang="en-US" sz="1800" dirty="0">
                          <a:latin typeface="Times New Roman"/>
                          <a:ea typeface="MS Mincho"/>
                          <a:cs typeface="Times New Roman"/>
                        </a:rPr>
                        <a:t>.</a:t>
                      </a:r>
                    </a:p>
                  </a:txBody>
                  <a:tcPr marL="68580" marR="68580" marT="0"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382000" cy="5867400"/>
        </p:xfrm>
        <a:graphic>
          <a:graphicData uri="http://schemas.openxmlformats.org/drawingml/2006/table">
            <a:tbl>
              <a:tblPr firstRow="1" bandRow="1">
                <a:tableStyleId>{5C22544A-7EE6-4342-B048-85BDC9FD1C3A}</a:tableStyleId>
              </a:tblPr>
              <a:tblGrid>
                <a:gridCol w="543278"/>
                <a:gridCol w="6519334"/>
                <a:gridCol w="1319388"/>
              </a:tblGrid>
              <a:tr h="800100">
                <a:tc>
                  <a:txBody>
                    <a:bodyPr/>
                    <a:lstStyle/>
                    <a:p>
                      <a:pPr marL="0" marR="0" algn="ctr">
                        <a:spcBef>
                          <a:spcPts val="0"/>
                        </a:spcBef>
                        <a:spcAft>
                          <a:spcPts val="0"/>
                        </a:spcAft>
                      </a:pPr>
                      <a:r>
                        <a:rPr lang="en-US" sz="1800" b="1" dirty="0" smtClean="0">
                          <a:latin typeface="Times New Roman" pitchFamily="18" charset="0"/>
                          <a:ea typeface="MS Mincho"/>
                          <a:cs typeface="Times New Roman" pitchFamily="18" charset="0"/>
                        </a:rPr>
                        <a:t>C</a:t>
                      </a:r>
                      <a:endParaRPr lang="en-US" sz="1800" dirty="0">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800" b="1" dirty="0" smtClean="0">
                          <a:latin typeface="Times New Roman" pitchFamily="18" charset="0"/>
                          <a:ea typeface="MS Mincho"/>
                          <a:cs typeface="Times New Roman" pitchFamily="18" charset="0"/>
                        </a:rPr>
                        <a:t>For </a:t>
                      </a:r>
                      <a:r>
                        <a:rPr lang="en-US" sz="1800" b="1" dirty="0">
                          <a:latin typeface="Times New Roman" pitchFamily="18" charset="0"/>
                          <a:ea typeface="MS Mincho"/>
                          <a:cs typeface="Times New Roman" pitchFamily="18" charset="0"/>
                        </a:rPr>
                        <a:t>branches dealing in recovery of Non Performing Assets </a:t>
                      </a:r>
                      <a:r>
                        <a:rPr lang="en-US" sz="1800" b="1" dirty="0" smtClean="0">
                          <a:latin typeface="Times New Roman" pitchFamily="18" charset="0"/>
                          <a:ea typeface="MS Mincho"/>
                          <a:cs typeface="Times New Roman" pitchFamily="18" charset="0"/>
                        </a:rPr>
                        <a:t>such </a:t>
                      </a:r>
                      <a:r>
                        <a:rPr lang="en-US" sz="1800" b="1" dirty="0">
                          <a:latin typeface="Times New Roman" pitchFamily="18" charset="0"/>
                          <a:ea typeface="MS Mincho"/>
                          <a:cs typeface="Times New Roman" pitchFamily="18" charset="0"/>
                        </a:rPr>
                        <a:t>as Asset Recovery Branches</a:t>
                      </a:r>
                      <a:endParaRPr lang="en-US" sz="1800" dirty="0">
                        <a:latin typeface="Times New Roman" pitchFamily="18" charset="0"/>
                        <a:ea typeface="MS Mincho"/>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2364740">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1</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In respect of borrowers with outstanding of Rs. 2.00 crore and above, the information in the enclosed format should be obtained from the Branch Management. Comments of the Branch Auditor on advances with significant adverse features and which might need the attention of the management / Central Statutory Auditors should be appended to the Long Form Audit Report.</a:t>
                      </a:r>
                    </a:p>
                  </a:txBody>
                  <a:tcPr marL="68580" marR="68580" marT="0" marB="0"/>
                </a:tc>
                <a:tc>
                  <a:txBody>
                    <a:bodyPr/>
                    <a:lstStyle/>
                    <a:p>
                      <a:endParaRPr lang="en-US" sz="1800" dirty="0">
                        <a:latin typeface="Times New Roman" pitchFamily="18" charset="0"/>
                        <a:cs typeface="Times New Roman" pitchFamily="18" charset="0"/>
                      </a:endParaRPr>
                    </a:p>
                  </a:txBody>
                  <a:tcPr/>
                </a:tc>
              </a:tr>
              <a:tr h="1013460">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2</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List the accounts (with outstandings in excess of Rs. 2.00 </a:t>
                      </a:r>
                      <a:r>
                        <a:rPr lang="en-US" sz="1800" dirty="0" err="1">
                          <a:latin typeface="Times New Roman" pitchFamily="18" charset="0"/>
                          <a:ea typeface="MS Mincho"/>
                          <a:cs typeface="Times New Roman" pitchFamily="18" charset="0"/>
                        </a:rPr>
                        <a:t>crores</a:t>
                      </a:r>
                      <a:r>
                        <a:rPr lang="en-US" sz="1800" dirty="0">
                          <a:latin typeface="Times New Roman" pitchFamily="18" charset="0"/>
                          <a:ea typeface="MS Mincho"/>
                          <a:cs typeface="Times New Roman" pitchFamily="18" charset="0"/>
                        </a:rPr>
                        <a:t>), which have been upgraded from Non Performing to Standard during the year and the reasons </a:t>
                      </a:r>
                      <a:r>
                        <a:rPr lang="en-US" sz="1800" dirty="0" err="1">
                          <a:latin typeface="Times New Roman" pitchFamily="18" charset="0"/>
                          <a:ea typeface="MS Mincho"/>
                          <a:cs typeface="Times New Roman" pitchFamily="18" charset="0"/>
                        </a:rPr>
                        <a:t>therefor</a:t>
                      </a:r>
                      <a:r>
                        <a:rPr lang="en-US" sz="1800" dirty="0">
                          <a:latin typeface="Times New Roman" pitchFamily="18" charset="0"/>
                          <a:ea typeface="MS Mincho"/>
                          <a:cs typeface="Times New Roman" pitchFamily="18" charset="0"/>
                        </a:rPr>
                        <a:t>.</a:t>
                      </a:r>
                    </a:p>
                  </a:txBody>
                  <a:tcPr marL="68580" marR="68580" marT="0" marB="0"/>
                </a:tc>
                <a:tc>
                  <a:txBody>
                    <a:bodyPr/>
                    <a:lstStyle/>
                    <a:p>
                      <a:endParaRPr lang="en-US" sz="1800" dirty="0">
                        <a:latin typeface="Times New Roman" pitchFamily="18" charset="0"/>
                        <a:cs typeface="Times New Roman" pitchFamily="18" charset="0"/>
                      </a:endParaRPr>
                    </a:p>
                  </a:txBody>
                  <a:tcPr/>
                </a:tc>
              </a:tr>
              <a:tr h="1013460">
                <a:tc>
                  <a:txBody>
                    <a:bodyPr/>
                    <a:lstStyle/>
                    <a:p>
                      <a:pPr marL="0" marR="0" algn="ctr">
                        <a:spcBef>
                          <a:spcPts val="0"/>
                        </a:spcBef>
                        <a:spcAft>
                          <a:spcPts val="0"/>
                        </a:spcAft>
                      </a:pPr>
                      <a:r>
                        <a:rPr lang="en-US" sz="1800" dirty="0">
                          <a:latin typeface="Times New Roman" pitchFamily="18" charset="0"/>
                          <a:ea typeface="MS Mincho"/>
                          <a:cs typeface="Times New Roman" pitchFamily="18" charset="0"/>
                        </a:rPr>
                        <a:t>3</a:t>
                      </a:r>
                    </a:p>
                  </a:txBody>
                  <a:tcPr marL="68580" marR="68580" marT="0" marB="0"/>
                </a:tc>
                <a:tc>
                  <a:txBody>
                    <a:bodyPr/>
                    <a:lstStyle/>
                    <a:p>
                      <a:pPr marL="0" marR="0" algn="just">
                        <a:spcBef>
                          <a:spcPts val="0"/>
                        </a:spcBef>
                        <a:spcAft>
                          <a:spcPts val="0"/>
                        </a:spcAft>
                      </a:pPr>
                      <a:r>
                        <a:rPr lang="en-US" sz="1800" dirty="0">
                          <a:latin typeface="Times New Roman" pitchFamily="18" charset="0"/>
                          <a:ea typeface="MS Mincho"/>
                          <a:cs typeface="Times New Roman" pitchFamily="18" charset="0"/>
                        </a:rPr>
                        <a:t>Whether the Branch has a system of updating periodically, the information relating to the valuation of security charged to the bank?</a:t>
                      </a:r>
                    </a:p>
                  </a:txBody>
                  <a:tcPr marL="68580" marR="68580" marT="0" marB="0"/>
                </a:tc>
                <a:tc>
                  <a:txBody>
                    <a:bodyPr/>
                    <a:lstStyle/>
                    <a:p>
                      <a:endParaRPr lang="en-US" sz="1800" dirty="0">
                        <a:latin typeface="Times New Roman" pitchFamily="18" charset="0"/>
                        <a:cs typeface="Times New Roman" pitchFamily="18" charset="0"/>
                      </a:endParaRPr>
                    </a:p>
                  </a:txBody>
                  <a:tcPr/>
                </a:tc>
              </a:tr>
              <a:tr h="675640">
                <a:tc>
                  <a:txBody>
                    <a:bodyPr/>
                    <a:lstStyle/>
                    <a:p>
                      <a:pPr marL="0" marR="0" algn="ctr">
                        <a:spcBef>
                          <a:spcPts val="0"/>
                        </a:spcBef>
                        <a:spcAft>
                          <a:spcPts val="0"/>
                        </a:spcAft>
                      </a:pPr>
                      <a:r>
                        <a:rPr lang="en-US" sz="1800" dirty="0">
                          <a:latin typeface="Times New Roman"/>
                          <a:ea typeface="MS Mincho"/>
                          <a:cs typeface="Times New Roman"/>
                        </a:rPr>
                        <a:t>4</a:t>
                      </a:r>
                    </a:p>
                  </a:txBody>
                  <a:tcPr marL="68580" marR="68580" marT="0" marB="0"/>
                </a:tc>
                <a:tc>
                  <a:txBody>
                    <a:bodyPr/>
                    <a:lstStyle/>
                    <a:p>
                      <a:pPr marL="0" marR="0" algn="just">
                        <a:spcBef>
                          <a:spcPts val="0"/>
                        </a:spcBef>
                        <a:spcAft>
                          <a:spcPts val="0"/>
                        </a:spcAft>
                      </a:pPr>
                      <a:r>
                        <a:rPr lang="en-US" sz="1800" dirty="0">
                          <a:latin typeface="Times New Roman"/>
                          <a:ea typeface="MS Mincho"/>
                          <a:cs typeface="Times New Roman"/>
                        </a:rPr>
                        <a:t>Age-wise analysis of the recovery suits field and pending may be furnished.</a:t>
                      </a:r>
                    </a:p>
                  </a:txBody>
                  <a:tcPr marL="68580" marR="68580" marT="0"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5715000"/>
        </p:xfrm>
        <a:graphic>
          <a:graphicData uri="http://schemas.openxmlformats.org/drawingml/2006/table">
            <a:tbl>
              <a:tblPr firstRow="1" bandRow="1">
                <a:tableStyleId>{5C22544A-7EE6-4342-B048-85BDC9FD1C3A}</a:tableStyleId>
              </a:tblPr>
              <a:tblGrid>
                <a:gridCol w="533400"/>
                <a:gridCol w="6477000"/>
                <a:gridCol w="1219200"/>
              </a:tblGrid>
              <a:tr h="519545">
                <a:tc>
                  <a:txBody>
                    <a:bodyPr/>
                    <a:lstStyle/>
                    <a:p>
                      <a:endParaRPr lang="en-US" sz="1800" dirty="0"/>
                    </a:p>
                  </a:txBody>
                  <a:tcPr/>
                </a:tc>
                <a:tc>
                  <a:txBody>
                    <a:bodyPr/>
                    <a:lstStyle/>
                    <a:p>
                      <a:endParaRPr lang="en-US" sz="1800" dirty="0"/>
                    </a:p>
                  </a:txBody>
                  <a:tcPr/>
                </a:tc>
                <a:tc>
                  <a:txBody>
                    <a:bodyPr/>
                    <a:lstStyle/>
                    <a:p>
                      <a:endParaRPr lang="en-US" sz="1800"/>
                    </a:p>
                  </a:txBody>
                  <a:tcPr/>
                </a:tc>
              </a:tr>
              <a:tr h="1385455">
                <a:tc>
                  <a:txBody>
                    <a:bodyPr/>
                    <a:lstStyle/>
                    <a:p>
                      <a:pPr marL="0" marR="0" algn="ctr">
                        <a:spcBef>
                          <a:spcPts val="0"/>
                        </a:spcBef>
                        <a:spcAft>
                          <a:spcPts val="0"/>
                        </a:spcAft>
                      </a:pPr>
                      <a:r>
                        <a:rPr lang="en-US" sz="1800" dirty="0">
                          <a:latin typeface="Times New Roman"/>
                          <a:ea typeface="MS Mincho"/>
                          <a:cs typeface="Times New Roman"/>
                        </a:rPr>
                        <a:t>5</a:t>
                      </a:r>
                    </a:p>
                  </a:txBody>
                  <a:tcPr marL="68580" marR="68580" marT="0" marB="0"/>
                </a:tc>
                <a:tc>
                  <a:txBody>
                    <a:bodyPr/>
                    <a:lstStyle/>
                    <a:p>
                      <a:pPr marL="0" marR="0">
                        <a:spcBef>
                          <a:spcPts val="0"/>
                        </a:spcBef>
                        <a:spcAft>
                          <a:spcPts val="0"/>
                        </a:spcAft>
                      </a:pPr>
                      <a:r>
                        <a:rPr lang="en-US" sz="1800" dirty="0">
                          <a:latin typeface="Times New Roman"/>
                          <a:ea typeface="MS Mincho"/>
                          <a:cs typeface="Times New Roman"/>
                        </a:rPr>
                        <a:t>Is the Branch prompt in ensuring execution of decrees obtained for recovery from the defaulting borrowers? Also list the time barred decrees, if any, and reasons </a:t>
                      </a:r>
                      <a:r>
                        <a:rPr lang="en-US" sz="1800" dirty="0" err="1">
                          <a:latin typeface="Times New Roman"/>
                          <a:ea typeface="MS Mincho"/>
                          <a:cs typeface="Times New Roman"/>
                        </a:rPr>
                        <a:t>therefor</a:t>
                      </a:r>
                      <a:r>
                        <a:rPr lang="en-US" sz="1800" dirty="0" smtClean="0">
                          <a:latin typeface="Times New Roman"/>
                          <a:ea typeface="MS Mincho"/>
                          <a:cs typeface="Times New Roman"/>
                        </a:rPr>
                        <a:t>.</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r>
              <a:tr h="1385455">
                <a:tc>
                  <a:txBody>
                    <a:bodyPr/>
                    <a:lstStyle/>
                    <a:p>
                      <a:pPr marL="0" marR="0" algn="ctr">
                        <a:spcBef>
                          <a:spcPts val="0"/>
                        </a:spcBef>
                        <a:spcAft>
                          <a:spcPts val="0"/>
                        </a:spcAft>
                      </a:pPr>
                      <a:r>
                        <a:rPr lang="en-US" sz="1800" dirty="0">
                          <a:latin typeface="Times New Roman"/>
                          <a:ea typeface="MS Mincho"/>
                          <a:cs typeface="Times New Roman"/>
                        </a:rPr>
                        <a:t>6</a:t>
                      </a:r>
                    </a:p>
                  </a:txBody>
                  <a:tcPr marL="68580" marR="68580" marT="0" marB="0"/>
                </a:tc>
                <a:tc>
                  <a:txBody>
                    <a:bodyPr/>
                    <a:lstStyle/>
                    <a:p>
                      <a:pPr marL="0" marR="0">
                        <a:spcBef>
                          <a:spcPts val="0"/>
                        </a:spcBef>
                        <a:spcAft>
                          <a:spcPts val="0"/>
                        </a:spcAft>
                      </a:pPr>
                      <a:r>
                        <a:rPr lang="en-US" sz="1800" dirty="0">
                          <a:latin typeface="Times New Roman"/>
                          <a:ea typeface="MS Mincho"/>
                          <a:cs typeface="Times New Roman"/>
                        </a:rPr>
                        <a:t>List the recoveries and their appropriation against the interest and the principal and the accounts settled / written off / closed during the year.</a:t>
                      </a:r>
                      <a:br>
                        <a:rPr lang="en-US" sz="1800" dirty="0">
                          <a:latin typeface="Times New Roman"/>
                          <a:ea typeface="MS Mincho"/>
                          <a:cs typeface="Times New Roman"/>
                        </a:rPr>
                      </a:br>
                      <a:endParaRPr lang="en-US" sz="1800" dirty="0">
                        <a:latin typeface="Times New Roman"/>
                        <a:ea typeface="MS Mincho"/>
                        <a:cs typeface="Times New Roman"/>
                      </a:endParaRPr>
                    </a:p>
                  </a:txBody>
                  <a:tcPr marL="68580" marR="68580" marT="0" marB="0"/>
                </a:tc>
                <a:tc>
                  <a:txBody>
                    <a:bodyPr/>
                    <a:lstStyle/>
                    <a:p>
                      <a:endParaRPr lang="en-US" sz="1800" dirty="0"/>
                    </a:p>
                  </a:txBody>
                  <a:tcPr/>
                </a:tc>
              </a:tr>
              <a:tr h="2424545">
                <a:tc>
                  <a:txBody>
                    <a:bodyPr/>
                    <a:lstStyle/>
                    <a:p>
                      <a:pPr marL="0" marR="0" algn="ctr">
                        <a:spcBef>
                          <a:spcPts val="0"/>
                        </a:spcBef>
                        <a:spcAft>
                          <a:spcPts val="0"/>
                        </a:spcAft>
                      </a:pPr>
                      <a:r>
                        <a:rPr lang="en-US" sz="1800" dirty="0">
                          <a:latin typeface="Times New Roman"/>
                          <a:ea typeface="MS Mincho"/>
                          <a:cs typeface="Times New Roman"/>
                        </a:rPr>
                        <a:t>7</a:t>
                      </a:r>
                    </a:p>
                  </a:txBody>
                  <a:tcPr marL="68580" marR="68580" marT="0" marB="0"/>
                </a:tc>
                <a:tc>
                  <a:txBody>
                    <a:bodyPr/>
                    <a:lstStyle/>
                    <a:p>
                      <a:pPr marL="0" marR="0">
                        <a:spcBef>
                          <a:spcPts val="0"/>
                        </a:spcBef>
                        <a:spcAft>
                          <a:spcPts val="0"/>
                        </a:spcAft>
                      </a:pPr>
                      <a:r>
                        <a:rPr lang="en-US" sz="1800" dirty="0">
                          <a:latin typeface="Times New Roman"/>
                          <a:ea typeface="MS Mincho"/>
                          <a:cs typeface="Times New Roman"/>
                        </a:rPr>
                        <a:t>List the new borrower accounts transferred to the Branch during the year. Have all the relevant documents and records relating to these borrower accounts being transferred to the Branch? Has the Branch obtained confirmation that all the accounts of the borrower (including non-fund based exposures and deposits pending adjustment / margin deposits) been transferred to the Branch?</a:t>
                      </a:r>
                    </a:p>
                  </a:txBody>
                  <a:tcPr marL="68580" marR="68580" marT="0" marB="0"/>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3017520"/>
        </p:xfrm>
        <a:graphic>
          <a:graphicData uri="http://schemas.openxmlformats.org/drawingml/2006/table">
            <a:tbl>
              <a:tblPr firstRow="1" bandRow="1">
                <a:tableStyleId>{5C22544A-7EE6-4342-B048-85BDC9FD1C3A}</a:tableStyleId>
              </a:tblPr>
              <a:tblGrid>
                <a:gridCol w="685800"/>
                <a:gridCol w="6096000"/>
                <a:gridCol w="1447800"/>
              </a:tblGrid>
              <a:tr h="370840">
                <a:tc>
                  <a:txBody>
                    <a:bodyPr/>
                    <a:lstStyle/>
                    <a:p>
                      <a:pPr marL="0" marR="0" algn="ctr">
                        <a:spcBef>
                          <a:spcPts val="0"/>
                        </a:spcBef>
                        <a:spcAft>
                          <a:spcPts val="0"/>
                        </a:spcAft>
                      </a:pPr>
                      <a:r>
                        <a:rPr lang="en-US" sz="1800" b="1" dirty="0">
                          <a:latin typeface="Times New Roman"/>
                          <a:ea typeface="MS Mincho"/>
                          <a:cs typeface="Times New Roman"/>
                        </a:rPr>
                        <a:t>D</a:t>
                      </a:r>
                      <a:endParaRPr lang="en-US" sz="1800" dirty="0">
                        <a:latin typeface="Times New Roman"/>
                        <a:ea typeface="MS Mincho"/>
                        <a:cs typeface="Times New Roman"/>
                      </a:endParaRPr>
                    </a:p>
                  </a:txBody>
                  <a:tcPr marL="68580" marR="68580" marT="0" marB="0"/>
                </a:tc>
                <a:tc>
                  <a:txBody>
                    <a:bodyPr/>
                    <a:lstStyle/>
                    <a:p>
                      <a:pPr marL="0" marR="0">
                        <a:spcBef>
                          <a:spcPts val="0"/>
                        </a:spcBef>
                        <a:spcAft>
                          <a:spcPts val="0"/>
                        </a:spcAft>
                      </a:pPr>
                      <a:r>
                        <a:rPr lang="en-US" sz="1800" b="1" dirty="0">
                          <a:latin typeface="Times New Roman"/>
                          <a:ea typeface="MS Mincho"/>
                          <a:cs typeface="Times New Roman"/>
                        </a:rPr>
                        <a:t>For branches dealing in Clearing House Operations, normally referred to as Service Branches.</a:t>
                      </a:r>
                      <a:endParaRPr lang="en-US" sz="1800" dirty="0">
                        <a:latin typeface="Times New Roman"/>
                        <a:ea typeface="MS Mincho"/>
                        <a:cs typeface="Times New Roman"/>
                      </a:endParaRPr>
                    </a:p>
                  </a:txBody>
                  <a:tcPr marL="68580" marR="68580" marT="0" marB="0"/>
                </a:tc>
                <a:tc>
                  <a:txBody>
                    <a:bodyPr/>
                    <a:lstStyle/>
                    <a:p>
                      <a:endParaRPr lang="en-US" sz="1800"/>
                    </a:p>
                  </a:txBody>
                  <a:tcPr/>
                </a:tc>
              </a:tr>
              <a:tr h="467360">
                <a:tc>
                  <a:txBody>
                    <a:bodyPr/>
                    <a:lstStyle/>
                    <a:p>
                      <a:pPr marL="0" marR="0" algn="ctr">
                        <a:spcBef>
                          <a:spcPts val="0"/>
                        </a:spcBef>
                        <a:spcAft>
                          <a:spcPts val="0"/>
                        </a:spcAft>
                      </a:pPr>
                      <a:r>
                        <a:rPr lang="en-US" sz="1800" dirty="0">
                          <a:latin typeface="Times New Roman"/>
                          <a:ea typeface="MS Mincho"/>
                          <a:cs typeface="Times New Roman"/>
                        </a:rPr>
                        <a:t>1</a:t>
                      </a:r>
                    </a:p>
                  </a:txBody>
                  <a:tcPr marL="68580" marR="68580" marT="0" marB="0"/>
                </a:tc>
                <a:tc>
                  <a:txBody>
                    <a:bodyPr/>
                    <a:lstStyle/>
                    <a:p>
                      <a:pPr marL="0" marR="0">
                        <a:spcBef>
                          <a:spcPts val="0"/>
                        </a:spcBef>
                        <a:spcAft>
                          <a:spcPts val="0"/>
                        </a:spcAft>
                      </a:pPr>
                      <a:r>
                        <a:rPr lang="en-US" sz="1800" dirty="0">
                          <a:latin typeface="Times New Roman"/>
                          <a:ea typeface="MS Mincho"/>
                          <a:cs typeface="Times New Roman"/>
                        </a:rPr>
                        <a:t>Does the branch have a system of periodic review of the outstanding entries in clearing adjustment accounts ? In your view has the system generally been complied with</a:t>
                      </a:r>
                      <a:r>
                        <a:rPr lang="en-US" sz="1800" dirty="0" smtClean="0">
                          <a:latin typeface="Times New Roman"/>
                          <a:ea typeface="MS Mincho"/>
                          <a:cs typeface="Times New Roman"/>
                        </a:rPr>
                        <a:t>?</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r>
              <a:tr h="370840">
                <a:tc>
                  <a:txBody>
                    <a:bodyPr/>
                    <a:lstStyle/>
                    <a:p>
                      <a:pPr marL="0" marR="0" algn="ctr">
                        <a:spcBef>
                          <a:spcPts val="0"/>
                        </a:spcBef>
                        <a:spcAft>
                          <a:spcPts val="0"/>
                        </a:spcAft>
                      </a:pPr>
                      <a:r>
                        <a:rPr lang="en-US" sz="1800" dirty="0">
                          <a:latin typeface="Times New Roman"/>
                          <a:ea typeface="MS Mincho"/>
                          <a:cs typeface="Times New Roman"/>
                        </a:rPr>
                        <a:t>2</a:t>
                      </a:r>
                    </a:p>
                  </a:txBody>
                  <a:tcPr marL="68580" marR="68580" marT="0" marB="0"/>
                </a:tc>
                <a:tc>
                  <a:txBody>
                    <a:bodyPr/>
                    <a:lstStyle/>
                    <a:p>
                      <a:pPr marL="0" marR="0">
                        <a:spcBef>
                          <a:spcPts val="0"/>
                        </a:spcBef>
                        <a:spcAft>
                          <a:spcPts val="0"/>
                        </a:spcAft>
                      </a:pPr>
                      <a:r>
                        <a:rPr lang="en-US" sz="1800" dirty="0">
                          <a:latin typeface="Times New Roman"/>
                          <a:ea typeface="MS Mincho"/>
                          <a:cs typeface="Times New Roman"/>
                        </a:rPr>
                        <a:t>Whether review of the clearing adjustments accounts (inwards/outwards) reveals any old / large unusual outstanding entries which remain unexplained? Give year-wise break-up of outstandings in number and value </a:t>
                      </a:r>
                      <a:r>
                        <a:rPr lang="en-US" sz="1800" dirty="0" smtClean="0">
                          <a:latin typeface="Times New Roman"/>
                          <a:ea typeface="MS Mincho"/>
                          <a:cs typeface="Times New Roman"/>
                        </a:rPr>
                        <a:t>:</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latin typeface="Times New Roman" pitchFamily="18" charset="0"/>
                <a:cs typeface="Times New Roman" pitchFamily="18" charset="0"/>
              </a:rPr>
              <a:t>Inward Clearing</a:t>
            </a:r>
            <a:endParaRPr lang="en-US" sz="28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219200"/>
          <a:ext cx="8229600" cy="3114040"/>
        </p:xfrm>
        <a:graphic>
          <a:graphicData uri="http://schemas.openxmlformats.org/drawingml/2006/table">
            <a:tbl>
              <a:tblPr firstRow="1" bandRow="1">
                <a:tableStyleId>{5C22544A-7EE6-4342-B048-85BDC9FD1C3A}</a:tableStyleId>
              </a:tblPr>
              <a:tblGrid>
                <a:gridCol w="4343400"/>
                <a:gridCol w="1981200"/>
                <a:gridCol w="1905000"/>
              </a:tblGrid>
              <a:tr h="370840">
                <a:tc>
                  <a:txBody>
                    <a:bodyPr/>
                    <a:lstStyle/>
                    <a:p>
                      <a:endParaRPr lang="en-US" sz="1800" dirty="0"/>
                    </a:p>
                  </a:txBody>
                  <a:tcPr/>
                </a:tc>
                <a:tc>
                  <a:txBody>
                    <a:bodyPr/>
                    <a:lstStyle/>
                    <a:p>
                      <a:pPr marL="0" marR="0" algn="ctr">
                        <a:spcBef>
                          <a:spcPts val="0"/>
                        </a:spcBef>
                        <a:spcAft>
                          <a:spcPts val="0"/>
                        </a:spcAft>
                      </a:pPr>
                      <a:r>
                        <a:rPr lang="en-US" sz="1800" dirty="0">
                          <a:latin typeface="Times New Roman"/>
                          <a:ea typeface="MS Mincho"/>
                          <a:cs typeface="Times New Roman"/>
                        </a:rPr>
                        <a:t>Number</a:t>
                      </a:r>
                    </a:p>
                  </a:txBody>
                  <a:tcPr marL="68580" marR="68580" marT="0" marB="0"/>
                </a:tc>
                <a:tc>
                  <a:txBody>
                    <a:bodyPr/>
                    <a:lstStyle/>
                    <a:p>
                      <a:pPr marL="0" marR="0" algn="ctr">
                        <a:spcBef>
                          <a:spcPts val="0"/>
                        </a:spcBef>
                        <a:spcAft>
                          <a:spcPts val="0"/>
                        </a:spcAft>
                      </a:pPr>
                      <a:r>
                        <a:rPr lang="en-US" sz="1800" dirty="0">
                          <a:latin typeface="Times New Roman"/>
                          <a:ea typeface="MS Mincho"/>
                          <a:cs typeface="Times New Roman"/>
                        </a:rPr>
                        <a:t>Value</a:t>
                      </a:r>
                    </a:p>
                  </a:txBody>
                  <a:tcPr marL="68580" marR="68580" marT="0" marB="0"/>
                </a:tc>
              </a:tr>
              <a:tr h="370840">
                <a:tc>
                  <a:txBody>
                    <a:bodyPr/>
                    <a:lstStyle/>
                    <a:p>
                      <a:pPr marL="0" marR="0">
                        <a:spcBef>
                          <a:spcPts val="0"/>
                        </a:spcBef>
                        <a:spcAft>
                          <a:spcPts val="0"/>
                        </a:spcAft>
                      </a:pPr>
                      <a:r>
                        <a:rPr lang="en-US" sz="1800" dirty="0">
                          <a:latin typeface="Times New Roman"/>
                          <a:ea typeface="MS Mincho"/>
                          <a:cs typeface="Times New Roman"/>
                        </a:rPr>
                        <a:t>Normal </a:t>
                      </a:r>
                      <a:r>
                        <a:rPr lang="en-US" sz="1800" dirty="0" smtClean="0">
                          <a:latin typeface="Times New Roman"/>
                          <a:ea typeface="MS Mincho"/>
                          <a:cs typeface="Times New Roman"/>
                        </a:rPr>
                        <a:t>Clearing</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a:p>
                  </a:txBody>
                  <a:tcPr/>
                </a:tc>
                <a:tc>
                  <a:txBody>
                    <a:bodyPr/>
                    <a:lstStyle/>
                    <a:p>
                      <a:endParaRPr lang="en-US" sz="1800" dirty="0"/>
                    </a:p>
                  </a:txBody>
                  <a:tcPr/>
                </a:tc>
              </a:tr>
              <a:tr h="370840">
                <a:tc>
                  <a:txBody>
                    <a:bodyPr/>
                    <a:lstStyle/>
                    <a:p>
                      <a:pPr marL="0" marR="0">
                        <a:spcBef>
                          <a:spcPts val="0"/>
                        </a:spcBef>
                        <a:spcAft>
                          <a:spcPts val="0"/>
                        </a:spcAft>
                      </a:pPr>
                      <a:r>
                        <a:rPr lang="en-US" sz="1800" dirty="0">
                          <a:latin typeface="Times New Roman"/>
                          <a:ea typeface="MS Mincho"/>
                          <a:cs typeface="Times New Roman"/>
                        </a:rPr>
                        <a:t>High Value </a:t>
                      </a:r>
                      <a:r>
                        <a:rPr lang="en-US" sz="1800" dirty="0" smtClean="0">
                          <a:latin typeface="Times New Roman"/>
                          <a:ea typeface="MS Mincho"/>
                          <a:cs typeface="Times New Roman"/>
                        </a:rPr>
                        <a:t>Clearing</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c>
                  <a:txBody>
                    <a:bodyPr/>
                    <a:lstStyle/>
                    <a:p>
                      <a:endParaRPr lang="en-US" sz="1800" dirty="0"/>
                    </a:p>
                  </a:txBody>
                  <a:tcPr/>
                </a:tc>
              </a:tr>
              <a:tr h="370840">
                <a:tc>
                  <a:txBody>
                    <a:bodyPr/>
                    <a:lstStyle/>
                    <a:p>
                      <a:pPr marL="0" marR="0">
                        <a:spcBef>
                          <a:spcPts val="0"/>
                        </a:spcBef>
                        <a:spcAft>
                          <a:spcPts val="0"/>
                        </a:spcAft>
                      </a:pPr>
                      <a:r>
                        <a:rPr lang="en-US" sz="1800" dirty="0">
                          <a:latin typeface="Times New Roman"/>
                          <a:ea typeface="MS Mincho"/>
                          <a:cs typeface="Times New Roman"/>
                        </a:rPr>
                        <a:t>Inter-Branch </a:t>
                      </a:r>
                      <a:r>
                        <a:rPr lang="en-US" sz="1800" dirty="0" smtClean="0">
                          <a:latin typeface="Times New Roman"/>
                          <a:ea typeface="MS Mincho"/>
                          <a:cs typeface="Times New Roman"/>
                        </a:rPr>
                        <a:t>Clearing</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c>
                  <a:txBody>
                    <a:bodyPr/>
                    <a:lstStyle/>
                    <a:p>
                      <a:endParaRPr lang="en-US" sz="1800" dirty="0"/>
                    </a:p>
                  </a:txBody>
                  <a:tcPr/>
                </a:tc>
              </a:tr>
              <a:tr h="370840">
                <a:tc>
                  <a:txBody>
                    <a:bodyPr/>
                    <a:lstStyle/>
                    <a:p>
                      <a:pPr marL="0" marR="0">
                        <a:spcBef>
                          <a:spcPts val="0"/>
                        </a:spcBef>
                        <a:spcAft>
                          <a:spcPts val="0"/>
                        </a:spcAft>
                      </a:pPr>
                      <a:r>
                        <a:rPr lang="en-US" sz="1800" dirty="0">
                          <a:latin typeface="Times New Roman"/>
                          <a:ea typeface="MS Mincho"/>
                          <a:cs typeface="Times New Roman"/>
                        </a:rPr>
                        <a:t>National </a:t>
                      </a:r>
                      <a:r>
                        <a:rPr lang="en-US" sz="1800" dirty="0" smtClean="0">
                          <a:latin typeface="Times New Roman"/>
                          <a:ea typeface="MS Mincho"/>
                          <a:cs typeface="Times New Roman"/>
                        </a:rPr>
                        <a:t>Clearing</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c>
                  <a:txBody>
                    <a:bodyPr/>
                    <a:lstStyle/>
                    <a:p>
                      <a:endParaRPr lang="en-US" sz="1800" dirty="0"/>
                    </a:p>
                  </a:txBody>
                  <a:tcPr/>
                </a:tc>
              </a:tr>
              <a:tr h="370840">
                <a:tc>
                  <a:txBody>
                    <a:bodyPr/>
                    <a:lstStyle/>
                    <a:p>
                      <a:pPr marL="0" marR="0">
                        <a:spcBef>
                          <a:spcPts val="0"/>
                        </a:spcBef>
                        <a:spcAft>
                          <a:spcPts val="0"/>
                        </a:spcAft>
                      </a:pPr>
                      <a:r>
                        <a:rPr lang="en-US" sz="1800" dirty="0">
                          <a:latin typeface="Times New Roman"/>
                          <a:ea typeface="MS Mincho"/>
                          <a:cs typeface="Times New Roman"/>
                        </a:rPr>
                        <a:t>Returned / Dishonoured </a:t>
                      </a:r>
                      <a:r>
                        <a:rPr lang="en-US" sz="1800" dirty="0" smtClean="0">
                          <a:latin typeface="Times New Roman"/>
                          <a:ea typeface="MS Mincho"/>
                          <a:cs typeface="Times New Roman"/>
                        </a:rPr>
                        <a:t>Clearing</a:t>
                      </a:r>
                    </a:p>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39762"/>
          </a:xfrm>
        </p:spPr>
        <p:txBody>
          <a:bodyPr>
            <a:normAutofit/>
          </a:bodyPr>
          <a:lstStyle/>
          <a:p>
            <a:pPr algn="l"/>
            <a:r>
              <a:rPr lang="en-US" sz="2800" b="1" dirty="0" smtClean="0">
                <a:latin typeface="Times New Roman" pitchFamily="18" charset="0"/>
                <a:cs typeface="Times New Roman" pitchFamily="18" charset="0"/>
              </a:rPr>
              <a:t>Outward Clearing</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990598"/>
          <a:ext cx="8229600" cy="4985078"/>
        </p:xfrm>
        <a:graphic>
          <a:graphicData uri="http://schemas.openxmlformats.org/drawingml/2006/table">
            <a:tbl>
              <a:tblPr firstRow="1" bandRow="1">
                <a:tableStyleId>{5C22544A-7EE6-4342-B048-85BDC9FD1C3A}</a:tableStyleId>
              </a:tblPr>
              <a:tblGrid>
                <a:gridCol w="381000"/>
                <a:gridCol w="3886200"/>
                <a:gridCol w="2209800"/>
                <a:gridCol w="1752600"/>
              </a:tblGrid>
              <a:tr h="414386">
                <a:tc gridSpan="2">
                  <a:txBody>
                    <a:bodyPr/>
                    <a:lstStyle/>
                    <a:p>
                      <a:endParaRPr lang="en-US" sz="1800" dirty="0"/>
                    </a:p>
                  </a:txBody>
                  <a:tcPr/>
                </a:tc>
                <a:tc hMerge="1">
                  <a:txBody>
                    <a:bodyPr/>
                    <a:lstStyle/>
                    <a:p>
                      <a:endParaRPr lang="en-US"/>
                    </a:p>
                  </a:txBody>
                  <a:tcPr/>
                </a:tc>
                <a:tc>
                  <a:txBody>
                    <a:bodyPr/>
                    <a:lstStyle/>
                    <a:p>
                      <a:pPr marL="0" marR="0" algn="ctr">
                        <a:spcBef>
                          <a:spcPts val="0"/>
                        </a:spcBef>
                        <a:spcAft>
                          <a:spcPts val="0"/>
                        </a:spcAft>
                      </a:pPr>
                      <a:r>
                        <a:rPr lang="en-US" sz="1800" dirty="0">
                          <a:latin typeface="Times New Roman"/>
                          <a:ea typeface="MS Mincho"/>
                          <a:cs typeface="Times New Roman"/>
                        </a:rPr>
                        <a:t>Number </a:t>
                      </a:r>
                    </a:p>
                  </a:txBody>
                  <a:tcPr marL="68580" marR="68580" marT="0" marB="0"/>
                </a:tc>
                <a:tc>
                  <a:txBody>
                    <a:bodyPr/>
                    <a:lstStyle/>
                    <a:p>
                      <a:pPr marL="0" marR="0" algn="ctr">
                        <a:spcBef>
                          <a:spcPts val="0"/>
                        </a:spcBef>
                        <a:spcAft>
                          <a:spcPts val="0"/>
                        </a:spcAft>
                      </a:pPr>
                      <a:r>
                        <a:rPr lang="en-US" sz="1800" dirty="0">
                          <a:latin typeface="Times New Roman"/>
                          <a:ea typeface="MS Mincho"/>
                          <a:cs typeface="Times New Roman"/>
                        </a:rPr>
                        <a:t>Value</a:t>
                      </a:r>
                    </a:p>
                  </a:txBody>
                  <a:tcPr marL="68580" marR="68580" marT="0" marB="0"/>
                </a:tc>
              </a:tr>
              <a:tr h="414386">
                <a:tc gridSpan="2">
                  <a:txBody>
                    <a:bodyPr/>
                    <a:lstStyle/>
                    <a:p>
                      <a:pPr marL="0" marR="0">
                        <a:spcBef>
                          <a:spcPts val="0"/>
                        </a:spcBef>
                        <a:spcAft>
                          <a:spcPts val="0"/>
                        </a:spcAft>
                      </a:pPr>
                      <a:r>
                        <a:rPr lang="en-US" sz="1800" dirty="0">
                          <a:latin typeface="Times New Roman"/>
                          <a:ea typeface="MS Mincho"/>
                          <a:cs typeface="Times New Roman"/>
                        </a:rPr>
                        <a:t>Normal </a:t>
                      </a:r>
                      <a:r>
                        <a:rPr lang="en-US" sz="1800" dirty="0" smtClean="0">
                          <a:latin typeface="Times New Roman"/>
                          <a:ea typeface="MS Mincho"/>
                          <a:cs typeface="Times New Roman"/>
                        </a:rPr>
                        <a:t>Clearing</a:t>
                      </a:r>
                    </a:p>
                  </a:txBody>
                  <a:tcPr marL="68580" marR="68580" marT="0" marB="0"/>
                </a:tc>
                <a:tc hMerge="1">
                  <a:txBody>
                    <a:bodyPr/>
                    <a:lstStyle/>
                    <a:p>
                      <a:endParaRPr lang="en-US"/>
                    </a:p>
                  </a:txBody>
                  <a:tcPr/>
                </a:tc>
                <a:tc>
                  <a:txBody>
                    <a:bodyPr/>
                    <a:lstStyle/>
                    <a:p>
                      <a:endParaRPr lang="en-US" sz="1800"/>
                    </a:p>
                  </a:txBody>
                  <a:tcPr/>
                </a:tc>
                <a:tc>
                  <a:txBody>
                    <a:bodyPr/>
                    <a:lstStyle/>
                    <a:p>
                      <a:endParaRPr lang="en-US" sz="1800" dirty="0"/>
                    </a:p>
                  </a:txBody>
                  <a:tcPr/>
                </a:tc>
              </a:tr>
              <a:tr h="238030">
                <a:tc gridSpan="2">
                  <a:txBody>
                    <a:bodyPr/>
                    <a:lstStyle/>
                    <a:p>
                      <a:pPr marL="0" marR="0">
                        <a:spcBef>
                          <a:spcPts val="0"/>
                        </a:spcBef>
                        <a:spcAft>
                          <a:spcPts val="0"/>
                        </a:spcAft>
                      </a:pPr>
                      <a:r>
                        <a:rPr lang="en-US" sz="1800" dirty="0">
                          <a:latin typeface="Times New Roman"/>
                          <a:ea typeface="MS Mincho"/>
                          <a:cs typeface="Times New Roman"/>
                        </a:rPr>
                        <a:t>High Value </a:t>
                      </a:r>
                      <a:r>
                        <a:rPr lang="en-US" sz="1800" dirty="0" smtClean="0">
                          <a:latin typeface="Times New Roman"/>
                          <a:ea typeface="MS Mincho"/>
                          <a:cs typeface="Times New Roman"/>
                        </a:rPr>
                        <a:t>Clearing</a:t>
                      </a:r>
                    </a:p>
                  </a:txBody>
                  <a:tcPr marL="68580" marR="68580" marT="0" marB="0"/>
                </a:tc>
                <a:tc hMerge="1">
                  <a:txBody>
                    <a:bodyPr/>
                    <a:lstStyle/>
                    <a:p>
                      <a:endParaRPr lang="en-US"/>
                    </a:p>
                  </a:txBody>
                  <a:tcPr/>
                </a:tc>
                <a:tc>
                  <a:txBody>
                    <a:bodyPr/>
                    <a:lstStyle/>
                    <a:p>
                      <a:endParaRPr lang="en-US" sz="1800" dirty="0"/>
                    </a:p>
                  </a:txBody>
                  <a:tcPr/>
                </a:tc>
                <a:tc>
                  <a:txBody>
                    <a:bodyPr/>
                    <a:lstStyle/>
                    <a:p>
                      <a:endParaRPr lang="en-US" sz="1800" dirty="0"/>
                    </a:p>
                  </a:txBody>
                  <a:tcPr/>
                </a:tc>
              </a:tr>
              <a:tr h="357044">
                <a:tc gridSpan="2">
                  <a:txBody>
                    <a:bodyPr/>
                    <a:lstStyle/>
                    <a:p>
                      <a:pPr marL="0" marR="0">
                        <a:spcBef>
                          <a:spcPts val="0"/>
                        </a:spcBef>
                        <a:spcAft>
                          <a:spcPts val="0"/>
                        </a:spcAft>
                      </a:pPr>
                      <a:r>
                        <a:rPr lang="en-US" sz="1800" dirty="0">
                          <a:latin typeface="Times New Roman"/>
                          <a:ea typeface="MS Mincho"/>
                          <a:cs typeface="Times New Roman"/>
                        </a:rPr>
                        <a:t>Inter-Branch </a:t>
                      </a:r>
                      <a:r>
                        <a:rPr lang="en-US" sz="1800" dirty="0" smtClean="0">
                          <a:latin typeface="Times New Roman"/>
                          <a:ea typeface="MS Mincho"/>
                          <a:cs typeface="Times New Roman"/>
                        </a:rPr>
                        <a:t>Clearing</a:t>
                      </a:r>
                    </a:p>
                  </a:txBody>
                  <a:tcPr marL="68580" marR="68580" marT="0" marB="0"/>
                </a:tc>
                <a:tc hMerge="1">
                  <a:txBody>
                    <a:bodyPr/>
                    <a:lstStyle/>
                    <a:p>
                      <a:endParaRPr lang="en-US"/>
                    </a:p>
                  </a:txBody>
                  <a:tcPr/>
                </a:tc>
                <a:tc>
                  <a:txBody>
                    <a:bodyPr/>
                    <a:lstStyle/>
                    <a:p>
                      <a:endParaRPr lang="en-US" sz="1800" dirty="0"/>
                    </a:p>
                  </a:txBody>
                  <a:tcPr/>
                </a:tc>
                <a:tc>
                  <a:txBody>
                    <a:bodyPr/>
                    <a:lstStyle/>
                    <a:p>
                      <a:endParaRPr lang="en-US" sz="1800" dirty="0"/>
                    </a:p>
                  </a:txBody>
                  <a:tcPr/>
                </a:tc>
              </a:tr>
              <a:tr h="399858">
                <a:tc gridSpan="2">
                  <a:txBody>
                    <a:bodyPr/>
                    <a:lstStyle/>
                    <a:p>
                      <a:pPr marL="0" marR="0">
                        <a:spcBef>
                          <a:spcPts val="0"/>
                        </a:spcBef>
                        <a:spcAft>
                          <a:spcPts val="0"/>
                        </a:spcAft>
                      </a:pPr>
                      <a:r>
                        <a:rPr lang="en-US" sz="1800" dirty="0">
                          <a:latin typeface="Times New Roman"/>
                          <a:ea typeface="MS Mincho"/>
                          <a:cs typeface="Times New Roman"/>
                        </a:rPr>
                        <a:t>National </a:t>
                      </a:r>
                      <a:r>
                        <a:rPr lang="en-US" sz="1800" dirty="0" smtClean="0">
                          <a:latin typeface="Times New Roman"/>
                          <a:ea typeface="MS Mincho"/>
                          <a:cs typeface="Times New Roman"/>
                        </a:rPr>
                        <a:t>Clearing</a:t>
                      </a:r>
                    </a:p>
                  </a:txBody>
                  <a:tcPr marL="68580" marR="68580" marT="0" marB="0"/>
                </a:tc>
                <a:tc hMerge="1">
                  <a:txBody>
                    <a:bodyPr/>
                    <a:lstStyle/>
                    <a:p>
                      <a:endParaRPr lang="en-US"/>
                    </a:p>
                  </a:txBody>
                  <a:tcPr/>
                </a:tc>
                <a:tc>
                  <a:txBody>
                    <a:bodyPr/>
                    <a:lstStyle/>
                    <a:p>
                      <a:endParaRPr lang="en-US" sz="1800" dirty="0"/>
                    </a:p>
                  </a:txBody>
                  <a:tcPr/>
                </a:tc>
                <a:tc>
                  <a:txBody>
                    <a:bodyPr/>
                    <a:lstStyle/>
                    <a:p>
                      <a:endParaRPr lang="en-US" sz="1800" dirty="0"/>
                    </a:p>
                  </a:txBody>
                  <a:tcPr/>
                </a:tc>
              </a:tr>
              <a:tr h="366472">
                <a:tc gridSpan="2">
                  <a:txBody>
                    <a:bodyPr/>
                    <a:lstStyle/>
                    <a:p>
                      <a:pPr marL="0" marR="0">
                        <a:spcBef>
                          <a:spcPts val="0"/>
                        </a:spcBef>
                        <a:spcAft>
                          <a:spcPts val="0"/>
                        </a:spcAft>
                      </a:pPr>
                      <a:r>
                        <a:rPr lang="en-US" sz="1800" kern="1200" dirty="0" smtClean="0">
                          <a:solidFill>
                            <a:schemeClr val="dk1"/>
                          </a:solidFill>
                          <a:latin typeface="Times New Roman"/>
                          <a:ea typeface="MS Mincho"/>
                          <a:cs typeface="Times New Roman"/>
                        </a:rPr>
                        <a:t>Returned / Dishonoured Clearing</a:t>
                      </a:r>
                    </a:p>
                  </a:txBody>
                  <a:tcPr marL="68580" marR="68580" marT="0" marB="0"/>
                </a:tc>
                <a:tc hMerge="1">
                  <a:txBody>
                    <a:bodyPr/>
                    <a:lstStyle/>
                    <a:p>
                      <a:endParaRPr lang="en-US"/>
                    </a:p>
                  </a:txBody>
                  <a:tcPr/>
                </a:tc>
                <a:tc>
                  <a:txBody>
                    <a:bodyPr/>
                    <a:lstStyle/>
                    <a:p>
                      <a:endParaRPr lang="en-US" sz="1800" dirty="0"/>
                    </a:p>
                  </a:txBody>
                  <a:tcPr/>
                </a:tc>
                <a:tc>
                  <a:txBody>
                    <a:bodyPr/>
                    <a:lstStyle/>
                    <a:p>
                      <a:endParaRPr lang="en-US" sz="1800" dirty="0"/>
                    </a:p>
                  </a:txBody>
                  <a:tcPr/>
                </a:tc>
              </a:tr>
              <a:tr h="238414">
                <a:tc gridSpan="4">
                  <a:txBody>
                    <a:bodyPr/>
                    <a:lstStyle/>
                    <a:p>
                      <a:pPr marL="0" marR="0">
                        <a:spcBef>
                          <a:spcPts val="0"/>
                        </a:spcBef>
                        <a:spcAft>
                          <a:spcPts val="0"/>
                        </a:spcAft>
                      </a:pPr>
                      <a:endParaRPr lang="en-US" sz="1800" dirty="0" smtClean="0">
                        <a:latin typeface="Times New Roman"/>
                        <a:ea typeface="MS Mincho"/>
                        <a:cs typeface="Times New Roman"/>
                      </a:endParaRPr>
                    </a:p>
                  </a:txBody>
                  <a:tcPr marL="68580" marR="68580" marT="0" marB="0"/>
                </a:tc>
                <a:tc hMerge="1">
                  <a:txBody>
                    <a:bodyPr/>
                    <a:lstStyle/>
                    <a:p>
                      <a:endParaRPr lang="en-US"/>
                    </a:p>
                  </a:txBody>
                  <a:tcPr/>
                </a:tc>
                <a:tc hMerge="1">
                  <a:txBody>
                    <a:bodyPr/>
                    <a:lstStyle/>
                    <a:p>
                      <a:endParaRPr lang="en-US" dirty="0"/>
                    </a:p>
                  </a:txBody>
                  <a:tcPr/>
                </a:tc>
                <a:tc hMerge="1">
                  <a:txBody>
                    <a:bodyPr/>
                    <a:lstStyle/>
                    <a:p>
                      <a:endParaRPr lang="en-US" dirty="0"/>
                    </a:p>
                  </a:txBody>
                  <a:tcPr/>
                </a:tc>
              </a:tr>
              <a:tr h="2384136">
                <a:tc>
                  <a:txBody>
                    <a:bodyPr/>
                    <a:lstStyle/>
                    <a:p>
                      <a:pPr marL="0" marR="0" algn="ctr">
                        <a:spcBef>
                          <a:spcPts val="0"/>
                        </a:spcBef>
                        <a:spcAft>
                          <a:spcPts val="0"/>
                        </a:spcAft>
                      </a:pPr>
                      <a:r>
                        <a:rPr lang="en-US" sz="1800" dirty="0">
                          <a:latin typeface="Times New Roman"/>
                          <a:ea typeface="MS Mincho"/>
                          <a:cs typeface="Times New Roman"/>
                        </a:rPr>
                        <a:t>3</a:t>
                      </a:r>
                    </a:p>
                  </a:txBody>
                  <a:tcPr marL="68580" marR="68580" marT="0" marB="0"/>
                </a:tc>
                <a:tc>
                  <a:txBody>
                    <a:bodyPr/>
                    <a:lstStyle/>
                    <a:p>
                      <a:pPr marL="0" marR="0" algn="just">
                        <a:spcBef>
                          <a:spcPts val="0"/>
                        </a:spcBef>
                        <a:spcAft>
                          <a:spcPts val="0"/>
                        </a:spcAft>
                      </a:pPr>
                      <a:r>
                        <a:rPr lang="en-US" sz="1800" dirty="0">
                          <a:latin typeface="Times New Roman"/>
                          <a:ea typeface="MS Mincho"/>
                          <a:cs typeface="Times New Roman"/>
                        </a:rPr>
                        <a:t>Has the Branch strictly followed the guidelines of the controlling authority of the bank with respect to operations related to clearing transactions? Comment on the systems and procedures followed by the Branch in this regard</a:t>
                      </a:r>
                      <a:r>
                        <a:rPr lang="en-US" sz="1800" dirty="0" smtClean="0">
                          <a:latin typeface="Times New Roman"/>
                          <a:ea typeface="MS Mincho"/>
                          <a:cs typeface="Times New Roman"/>
                        </a:rPr>
                        <a:t>.</a:t>
                      </a:r>
                      <a:endParaRPr lang="en-US" sz="1800" dirty="0">
                        <a:latin typeface="Times New Roman"/>
                        <a:ea typeface="MS Mincho"/>
                        <a:cs typeface="Times New Roman"/>
                      </a:endParaRPr>
                    </a:p>
                  </a:txBody>
                  <a:tcPr marL="68580" marR="68580" marT="0" marB="0"/>
                </a:tc>
                <a:tc>
                  <a:txBody>
                    <a:bodyPr/>
                    <a:lstStyle/>
                    <a:p>
                      <a:pPr marL="0" marR="0">
                        <a:spcBef>
                          <a:spcPts val="0"/>
                        </a:spcBef>
                        <a:spcAft>
                          <a:spcPts val="0"/>
                        </a:spcAft>
                      </a:pPr>
                      <a:endParaRPr lang="en-US" sz="1800" dirty="0">
                        <a:latin typeface="Times New Roman"/>
                        <a:ea typeface="MS Mincho"/>
                        <a:cs typeface="Times New Roman"/>
                      </a:endParaRPr>
                    </a:p>
                  </a:txBody>
                  <a:tcPr marL="68580" marR="68580" marT="0" marB="0"/>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ctr">
              <a:buNone/>
            </a:pPr>
            <a:endParaRPr lang="en-US" sz="4000" dirty="0" smtClean="0">
              <a:solidFill>
                <a:schemeClr val="accent4">
                  <a:lumMod val="75000"/>
                </a:schemeClr>
              </a:solidFill>
            </a:endParaRPr>
          </a:p>
          <a:p>
            <a:pPr algn="ctr">
              <a:buNone/>
            </a:pPr>
            <a:endParaRPr lang="en-US" sz="4000" dirty="0" smtClean="0">
              <a:solidFill>
                <a:schemeClr val="accent4">
                  <a:lumMod val="75000"/>
                </a:schemeClr>
              </a:solidFill>
            </a:endParaRPr>
          </a:p>
          <a:p>
            <a:pPr algn="ctr">
              <a:buNone/>
            </a:pPr>
            <a:endParaRPr lang="en-US" sz="4000" dirty="0" smtClean="0">
              <a:solidFill>
                <a:schemeClr val="accent4">
                  <a:lumMod val="75000"/>
                </a:schemeClr>
              </a:solidFill>
            </a:endParaRPr>
          </a:p>
          <a:p>
            <a:pPr algn="ctr">
              <a:buNone/>
            </a:pPr>
            <a:r>
              <a:rPr lang="en-US" sz="4000" dirty="0" smtClean="0">
                <a:solidFill>
                  <a:schemeClr val="accent4">
                    <a:lumMod val="75000"/>
                  </a:schemeClr>
                </a:solidFill>
              </a:rPr>
              <a:t>THANK YOU</a:t>
            </a:r>
            <a:endParaRPr lang="en-US" sz="4000" dirty="0">
              <a:solidFill>
                <a:schemeClr val="accent4">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14398"/>
          <a:ext cx="8229600" cy="2819401"/>
        </p:xfrm>
        <a:graphic>
          <a:graphicData uri="http://schemas.openxmlformats.org/drawingml/2006/table">
            <a:tbl>
              <a:tblPr firstRow="1" bandRow="1">
                <a:tableStyleId>{5C22544A-7EE6-4342-B048-85BDC9FD1C3A}</a:tableStyleId>
              </a:tblPr>
              <a:tblGrid>
                <a:gridCol w="685800"/>
                <a:gridCol w="5562600"/>
                <a:gridCol w="1981200"/>
              </a:tblGrid>
              <a:tr h="520505">
                <a:tc>
                  <a:txBody>
                    <a:bodyPr/>
                    <a:lstStyle/>
                    <a:p>
                      <a:pPr algn="ctr" fontAlgn="t"/>
                      <a:r>
                        <a:rPr lang="en-US" sz="1800" b="1" i="0" u="none" strike="noStrike" dirty="0">
                          <a:solidFill>
                            <a:srgbClr val="010000"/>
                          </a:solidFill>
                          <a:latin typeface="Times New Roman"/>
                        </a:rPr>
                        <a:t>3</a:t>
                      </a:r>
                    </a:p>
                  </a:txBody>
                  <a:tcPr marL="9525" marR="9525" marT="9525" marB="0"/>
                </a:tc>
                <a:tc>
                  <a:txBody>
                    <a:bodyPr/>
                    <a:lstStyle/>
                    <a:p>
                      <a:pPr algn="ctr" fontAlgn="t"/>
                      <a:r>
                        <a:rPr lang="en-US" sz="1800" b="1" i="0" u="none" strike="noStrike" dirty="0">
                          <a:solidFill>
                            <a:srgbClr val="010000"/>
                          </a:solidFill>
                          <a:latin typeface="Times New Roman"/>
                        </a:rPr>
                        <a:t>MONEY AT CALL AND SHORT NOTICE </a:t>
                      </a:r>
                    </a:p>
                  </a:txBody>
                  <a:tcPr marL="9525" marR="9525" marT="9525" marB="0"/>
                </a:tc>
                <a:tc>
                  <a:txBody>
                    <a:bodyPr/>
                    <a:lstStyle/>
                    <a:p>
                      <a:endParaRPr lang="en-US" sz="1800" dirty="0"/>
                    </a:p>
                  </a:txBody>
                  <a:tcPr/>
                </a:tc>
              </a:tr>
              <a:tr h="2298896">
                <a:tc>
                  <a:txBody>
                    <a:bodyPr/>
                    <a:lstStyle/>
                    <a:p>
                      <a:endParaRPr lang="en-US" sz="1800" dirty="0"/>
                    </a:p>
                  </a:txBody>
                  <a:tcPr/>
                </a:tc>
                <a:tc>
                  <a:txBody>
                    <a:bodyPr/>
                    <a:lstStyle/>
                    <a:p>
                      <a:pPr algn="just"/>
                      <a:r>
                        <a:rPr lang="en-US" sz="1800" dirty="0" smtClean="0">
                          <a:latin typeface="Times New Roman" pitchFamily="18" charset="0"/>
                          <a:cs typeface="Times New Roman" pitchFamily="18" charset="0"/>
                        </a:rPr>
                        <a:t>Has the branch kept money at call and short notice during the year ? If so, whether instructions/guidelines, if any, laid down by head office/controlling Authorities of the bank have been compiled with?</a:t>
                      </a:r>
                      <a:endParaRPr lang="en-US" sz="1800" dirty="0">
                        <a:latin typeface="Times New Roman" pitchFamily="18" charset="0"/>
                        <a:cs typeface="Times New Roman" pitchFamily="18" charset="0"/>
                      </a:endParaRPr>
                    </a:p>
                  </a:txBody>
                  <a:tcPr/>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48552"/>
        </p:xfrm>
        <a:graphic>
          <a:graphicData uri="http://schemas.openxmlformats.org/drawingml/2006/table">
            <a:tbl>
              <a:tblPr firstRow="1" bandRow="1">
                <a:tableStyleId>{5C22544A-7EE6-4342-B048-85BDC9FD1C3A}</a:tableStyleId>
              </a:tblPr>
              <a:tblGrid>
                <a:gridCol w="381000"/>
                <a:gridCol w="6248400"/>
                <a:gridCol w="1600200"/>
              </a:tblGrid>
              <a:tr h="416164">
                <a:tc>
                  <a:txBody>
                    <a:bodyPr/>
                    <a:lstStyle/>
                    <a:p>
                      <a:pPr algn="ctr" fontAlgn="t"/>
                      <a:r>
                        <a:rPr lang="en-US" sz="1800" b="1" i="0" u="none" strike="noStrike" dirty="0">
                          <a:solidFill>
                            <a:srgbClr val="010000"/>
                          </a:solidFill>
                          <a:latin typeface="Times New Roman" pitchFamily="18" charset="0"/>
                          <a:cs typeface="Times New Roman" pitchFamily="18" charset="0"/>
                        </a:rPr>
                        <a:t>4</a:t>
                      </a:r>
                    </a:p>
                  </a:txBody>
                  <a:tcPr marL="9525" marR="9525" marT="9525" marB="0"/>
                </a:tc>
                <a:tc>
                  <a:txBody>
                    <a:bodyPr/>
                    <a:lstStyle/>
                    <a:p>
                      <a:pPr algn="just" fontAlgn="t"/>
                      <a:r>
                        <a:rPr lang="en-US" sz="1800" b="1" i="0" u="none" strike="noStrike" dirty="0" smtClean="0">
                          <a:solidFill>
                            <a:srgbClr val="010000"/>
                          </a:solidFill>
                          <a:latin typeface="Times New Roman" pitchFamily="18" charset="0"/>
                          <a:cs typeface="Times New Roman" pitchFamily="18" charset="0"/>
                        </a:rPr>
                        <a:t>  INVESTMENTS</a:t>
                      </a:r>
                      <a:r>
                        <a:rPr lang="en-US" sz="1800" b="1" i="0" u="none" strike="noStrike" dirty="0">
                          <a:solidFill>
                            <a:srgbClr val="010000"/>
                          </a:solidFill>
                          <a:latin typeface="Times New Roman" pitchFamily="18" charset="0"/>
                          <a:cs typeface="Times New Roman" pitchFamily="18" charset="0"/>
                        </a:rPr>
                        <a:t>.</a:t>
                      </a:r>
                    </a:p>
                  </a:txBody>
                  <a:tcPr marL="9525" marR="9525" marT="9525" marB="0"/>
                </a:tc>
                <a:tc>
                  <a:txBody>
                    <a:bodyPr/>
                    <a:lstStyle/>
                    <a:p>
                      <a:endParaRPr lang="en-US" sz="1800" dirty="0">
                        <a:latin typeface="Times New Roman" pitchFamily="18" charset="0"/>
                        <a:cs typeface="Times New Roman" pitchFamily="18" charset="0"/>
                      </a:endParaRPr>
                    </a:p>
                  </a:txBody>
                  <a:tcPr/>
                </a:tc>
              </a:tr>
              <a:tr h="269636">
                <a:tc>
                  <a:txBody>
                    <a:bodyPr/>
                    <a:lstStyle/>
                    <a:p>
                      <a:pPr algn="just" fontAlgn="t"/>
                      <a:r>
                        <a:rPr lang="en-US" sz="1800" b="1" i="0" u="none" strike="noStrike" dirty="0">
                          <a:solidFill>
                            <a:srgbClr val="010000"/>
                          </a:solidFill>
                          <a:latin typeface="Times New Roman"/>
                        </a:rPr>
                        <a:t>(A)</a:t>
                      </a:r>
                    </a:p>
                  </a:txBody>
                  <a:tcPr marL="9525" marR="9525" marT="9525" marB="0"/>
                </a:tc>
                <a:tc>
                  <a:txBody>
                    <a:bodyPr/>
                    <a:lstStyle/>
                    <a:p>
                      <a:pPr algn="just" fontAlgn="t"/>
                      <a:r>
                        <a:rPr lang="en-US" sz="1800" b="1" i="0" u="none" strike="noStrike" dirty="0">
                          <a:solidFill>
                            <a:srgbClr val="010000"/>
                          </a:solidFill>
                          <a:latin typeface="Times New Roman"/>
                        </a:rPr>
                        <a:t>For Branches in India</a:t>
                      </a:r>
                    </a:p>
                  </a:txBody>
                  <a:tcPr marL="9525" marR="9525" marT="9525" marB="0"/>
                </a:tc>
                <a:tc>
                  <a:txBody>
                    <a:bodyPr/>
                    <a:lstStyle/>
                    <a:p>
                      <a:endParaRPr lang="en-US" sz="1800" dirty="0">
                        <a:latin typeface="Times New Roman" pitchFamily="18" charset="0"/>
                        <a:cs typeface="Times New Roman" pitchFamily="18" charset="0"/>
                      </a:endParaRPr>
                    </a:p>
                  </a:txBody>
                  <a:tcPr/>
                </a:tc>
              </a:tr>
              <a:tr h="1321196">
                <a:tc>
                  <a:txBody>
                    <a:bodyPr/>
                    <a:lstStyle/>
                    <a:p>
                      <a:pPr algn="ctr" fontAlgn="t"/>
                      <a:r>
                        <a:rPr lang="en-US" sz="1800" b="0" i="0" u="none" strike="noStrike" dirty="0">
                          <a:solidFill>
                            <a:srgbClr val="010000"/>
                          </a:solidFill>
                          <a:latin typeface="Times New Roman"/>
                        </a:rPr>
                        <a:t>a)</a:t>
                      </a:r>
                    </a:p>
                  </a:txBody>
                  <a:tcPr marL="9525" marR="9525" marT="9525" marB="0"/>
                </a:tc>
                <a:tc>
                  <a:txBody>
                    <a:bodyPr/>
                    <a:lstStyle/>
                    <a:p>
                      <a:pPr algn="just" fontAlgn="t"/>
                      <a:r>
                        <a:rPr lang="en-US" sz="1800" b="0" i="0" u="none" strike="noStrike" dirty="0">
                          <a:solidFill>
                            <a:srgbClr val="010000"/>
                          </a:solidFill>
                          <a:latin typeface="Times New Roman"/>
                        </a:rPr>
                        <a:t>Are there any investments held by branches on behalf of Head Office/other offices of the bank</a:t>
                      </a:r>
                      <a:r>
                        <a:rPr lang="en-US" sz="1800" b="0" i="0" u="none" strike="noStrike" dirty="0" smtClean="0">
                          <a:solidFill>
                            <a:srgbClr val="010000"/>
                          </a:solidFill>
                          <a:latin typeface="Times New Roman"/>
                        </a:rPr>
                        <a:t>? If </a:t>
                      </a:r>
                      <a:r>
                        <a:rPr lang="en-US" sz="1800" b="0" i="0" u="none" strike="noStrike" dirty="0">
                          <a:solidFill>
                            <a:srgbClr val="010000"/>
                          </a:solidFill>
                          <a:latin typeface="Times New Roman"/>
                        </a:rPr>
                        <a:t>so</a:t>
                      </a:r>
                      <a:r>
                        <a:rPr lang="en-US" sz="1800" b="0" i="0" u="none" strike="noStrike" dirty="0" smtClean="0">
                          <a:solidFill>
                            <a:srgbClr val="010000"/>
                          </a:solidFill>
                          <a:latin typeface="Times New Roman"/>
                        </a:rPr>
                        <a:t>, whether </a:t>
                      </a:r>
                      <a:r>
                        <a:rPr lang="en-US" sz="1800" b="0" i="0" u="none" strike="noStrike" dirty="0">
                          <a:solidFill>
                            <a:srgbClr val="010000"/>
                          </a:solidFill>
                          <a:latin typeface="Times New Roman"/>
                        </a:rPr>
                        <a:t>these have been made available for physical verification or evidences have been produced with regard to the same where these are not in possession of the branch?</a:t>
                      </a:r>
                    </a:p>
                  </a:txBody>
                  <a:tcPr marL="9525" marR="9525" marT="9525" marB="0"/>
                </a:tc>
                <a:tc>
                  <a:txBody>
                    <a:bodyPr/>
                    <a:lstStyle/>
                    <a:p>
                      <a:endParaRPr lang="en-US" sz="1800" dirty="0">
                        <a:latin typeface="Times New Roman" pitchFamily="18" charset="0"/>
                        <a:cs typeface="Times New Roman" pitchFamily="18" charset="0"/>
                      </a:endParaRPr>
                    </a:p>
                  </a:txBody>
                  <a:tcPr/>
                </a:tc>
              </a:tr>
              <a:tr h="618244">
                <a:tc>
                  <a:txBody>
                    <a:bodyPr/>
                    <a:lstStyle/>
                    <a:p>
                      <a:pPr algn="ctr" fontAlgn="t"/>
                      <a:r>
                        <a:rPr lang="en-US" sz="1800" b="0" i="0" u="none" strike="noStrike" dirty="0">
                          <a:solidFill>
                            <a:srgbClr val="010000"/>
                          </a:solidFill>
                          <a:latin typeface="Times New Roman"/>
                        </a:rPr>
                        <a:t>b)</a:t>
                      </a:r>
                    </a:p>
                  </a:txBody>
                  <a:tcPr marL="9525" marR="9525" marT="9525" marB="0"/>
                </a:tc>
                <a:tc>
                  <a:txBody>
                    <a:bodyPr/>
                    <a:lstStyle/>
                    <a:p>
                      <a:pPr algn="just" fontAlgn="t"/>
                      <a:r>
                        <a:rPr lang="en-US" sz="1800" b="0" i="0" u="none" strike="noStrike" dirty="0">
                          <a:solidFill>
                            <a:srgbClr val="010000"/>
                          </a:solidFill>
                          <a:latin typeface="Times New Roman"/>
                        </a:rPr>
                        <a:t>Whether any amounts received as income on such investments have been reported to the Head Office</a:t>
                      </a:r>
                    </a:p>
                  </a:txBody>
                  <a:tcPr marL="9525" marR="9525" marT="9525" marB="0"/>
                </a:tc>
                <a:tc>
                  <a:txBody>
                    <a:bodyPr/>
                    <a:lstStyle/>
                    <a:p>
                      <a:endParaRPr lang="en-US" sz="1800" dirty="0">
                        <a:latin typeface="Times New Roman" pitchFamily="18" charset="0"/>
                        <a:cs typeface="Times New Roman" pitchFamily="18" charset="0"/>
                      </a:endParaRPr>
                    </a:p>
                  </a:txBody>
                  <a:tcPr/>
                </a:tc>
              </a:tr>
              <a:tr h="1112527">
                <a:tc>
                  <a:txBody>
                    <a:bodyPr/>
                    <a:lstStyle/>
                    <a:p>
                      <a:pPr algn="ctr" fontAlgn="t"/>
                      <a:r>
                        <a:rPr lang="en-US" sz="1800" b="0" i="0" u="none" strike="noStrike" dirty="0">
                          <a:solidFill>
                            <a:srgbClr val="010000"/>
                          </a:solidFill>
                          <a:latin typeface="Times New Roman"/>
                        </a:rPr>
                        <a:t>c)</a:t>
                      </a:r>
                    </a:p>
                  </a:txBody>
                  <a:tcPr marL="9525" marR="9525" marT="9525" marB="0"/>
                </a:tc>
                <a:tc>
                  <a:txBody>
                    <a:bodyPr/>
                    <a:lstStyle/>
                    <a:p>
                      <a:pPr algn="just" fontAlgn="t"/>
                      <a:r>
                        <a:rPr lang="en-US" sz="1800" b="0" i="0" u="none" strike="noStrike" dirty="0">
                          <a:solidFill>
                            <a:srgbClr val="010000"/>
                          </a:solidFill>
                          <a:latin typeface="Times New Roman"/>
                        </a:rPr>
                        <a:t>In </a:t>
                      </a:r>
                      <a:r>
                        <a:rPr lang="en-US" sz="1800" b="0" i="0" u="none" strike="noStrike" dirty="0" smtClean="0">
                          <a:solidFill>
                            <a:srgbClr val="010000"/>
                          </a:solidFill>
                          <a:latin typeface="Times New Roman"/>
                        </a:rPr>
                        <a:t>respect </a:t>
                      </a:r>
                      <a:r>
                        <a:rPr lang="en-US" sz="1800" b="0" i="0" u="none" strike="noStrike" dirty="0">
                          <a:solidFill>
                            <a:srgbClr val="010000"/>
                          </a:solidFill>
                          <a:latin typeface="Times New Roman"/>
                        </a:rPr>
                        <a:t>of investments held by branches on behalf of Head Office/other offices of the bank whether any income is accrued/received and recognized as income of the branch contrary to the instructions of the controlling authorities of the bank? </a:t>
                      </a:r>
                    </a:p>
                  </a:txBody>
                  <a:tcPr marL="9525" marR="9525" marT="9525" marB="0"/>
                </a:tc>
                <a:tc>
                  <a:txBody>
                    <a:bodyPr/>
                    <a:lstStyle/>
                    <a:p>
                      <a:endParaRPr lang="en-US" sz="1800" dirty="0">
                        <a:latin typeface="Times New Roman" pitchFamily="18" charset="0"/>
                        <a:cs typeface="Times New Roman" pitchFamily="18" charset="0"/>
                      </a:endParaRPr>
                    </a:p>
                  </a:txBody>
                  <a:tcPr/>
                </a:tc>
              </a:tr>
              <a:tr h="618244">
                <a:tc>
                  <a:txBody>
                    <a:bodyPr/>
                    <a:lstStyle/>
                    <a:p>
                      <a:pPr algn="ctr" fontAlgn="t"/>
                      <a:r>
                        <a:rPr lang="en-US" sz="1800" b="0" i="0" u="none" strike="noStrike" dirty="0">
                          <a:solidFill>
                            <a:srgbClr val="010000"/>
                          </a:solidFill>
                          <a:latin typeface="Times New Roman"/>
                        </a:rPr>
                        <a:t>d)</a:t>
                      </a:r>
                    </a:p>
                  </a:txBody>
                  <a:tcPr marL="9525" marR="9525" marT="9525" marB="0"/>
                </a:tc>
                <a:tc>
                  <a:txBody>
                    <a:bodyPr/>
                    <a:lstStyle/>
                    <a:p>
                      <a:pPr algn="just" fontAlgn="t"/>
                      <a:r>
                        <a:rPr lang="en-US" sz="1800" b="0" i="0" u="none" strike="noStrike" dirty="0">
                          <a:solidFill>
                            <a:srgbClr val="010000"/>
                          </a:solidFill>
                          <a:latin typeface="Times New Roman"/>
                        </a:rPr>
                        <a:t>whether there are any matured or overdue investments</a:t>
                      </a:r>
                      <a:r>
                        <a:rPr lang="en-US" sz="1800" b="0" i="0" u="none" strike="noStrike" dirty="0" smtClean="0">
                          <a:solidFill>
                            <a:srgbClr val="010000"/>
                          </a:solidFill>
                          <a:latin typeface="Times New Roman"/>
                        </a:rPr>
                        <a:t>, which </a:t>
                      </a:r>
                      <a:r>
                        <a:rPr lang="en-US" sz="1800" b="0" i="0" u="none" strike="noStrike" dirty="0">
                          <a:solidFill>
                            <a:srgbClr val="010000"/>
                          </a:solidFill>
                          <a:latin typeface="Times New Roman"/>
                        </a:rPr>
                        <a:t>have not been encashed?(Give Details)</a:t>
                      </a:r>
                    </a:p>
                  </a:txBody>
                  <a:tcPr marL="9525" marR="9525" marT="9525" marB="0"/>
                </a:tc>
                <a:tc>
                  <a:txBody>
                    <a:bodyPr/>
                    <a:lstStyle/>
                    <a:p>
                      <a:endParaRPr lang="en-US" sz="1800" dirty="0">
                        <a:latin typeface="Times New Roman" pitchFamily="18" charset="0"/>
                        <a:cs typeface="Times New Roman" pitchFamily="18" charset="0"/>
                      </a:endParaRPr>
                    </a:p>
                  </a:txBody>
                  <a:tcPr/>
                </a:tc>
              </a:tr>
              <a:tr h="618244">
                <a:tc>
                  <a:txBody>
                    <a:bodyPr/>
                    <a:lstStyle/>
                    <a:p>
                      <a:pPr algn="ctr" fontAlgn="t"/>
                      <a:r>
                        <a:rPr lang="en-US" sz="1800" b="0" i="0" u="none" strike="noStrike" dirty="0">
                          <a:solidFill>
                            <a:srgbClr val="010000"/>
                          </a:solidFill>
                          <a:latin typeface="Times New Roman"/>
                        </a:rPr>
                        <a:t>e)</a:t>
                      </a:r>
                    </a:p>
                  </a:txBody>
                  <a:tcPr marL="9525" marR="9525" marT="9525" marB="0"/>
                </a:tc>
                <a:tc>
                  <a:txBody>
                    <a:bodyPr/>
                    <a:lstStyle/>
                    <a:p>
                      <a:pPr algn="just" fontAlgn="t"/>
                      <a:r>
                        <a:rPr lang="en-US" sz="1800" b="0" i="0" u="none" strike="noStrike" dirty="0">
                          <a:solidFill>
                            <a:srgbClr val="010000"/>
                          </a:solidFill>
                          <a:latin typeface="Times New Roman"/>
                        </a:rPr>
                        <a:t>Whether the guidelines of the RBI regarding Transactions in securities have been compiled with.</a:t>
                      </a:r>
                    </a:p>
                  </a:txBody>
                  <a:tcPr marL="9525" marR="9525" marT="9525" marB="0"/>
                </a:tc>
                <a:tc>
                  <a:txBody>
                    <a:bodyPr/>
                    <a:lstStyle/>
                    <a:p>
                      <a:endParaRPr lang="en-US" sz="1800" dirty="0">
                        <a:latin typeface="Times New Roman" pitchFamily="18" charset="0"/>
                        <a:cs typeface="Times New Roman" pitchFamily="18" charset="0"/>
                      </a:endParaRPr>
                    </a:p>
                  </a:txBody>
                  <a:tcPr/>
                </a:tc>
              </a:tr>
              <a:tr h="618244">
                <a:tc>
                  <a:txBody>
                    <a:bodyPr/>
                    <a:lstStyle/>
                    <a:p>
                      <a:pPr algn="ctr" fontAlgn="t"/>
                      <a:r>
                        <a:rPr lang="en-US" sz="1800" b="0" i="0" u="none" strike="noStrike" dirty="0">
                          <a:solidFill>
                            <a:srgbClr val="010000"/>
                          </a:solidFill>
                          <a:latin typeface="Times New Roman"/>
                        </a:rPr>
                        <a:t>f)</a:t>
                      </a:r>
                    </a:p>
                  </a:txBody>
                  <a:tcPr marL="9525" marR="9525" marT="9525" marB="0"/>
                </a:tc>
                <a:tc>
                  <a:txBody>
                    <a:bodyPr/>
                    <a:lstStyle/>
                    <a:p>
                      <a:pPr algn="just" fontAlgn="t"/>
                      <a:r>
                        <a:rPr lang="en-US" sz="1800" b="0" i="0" u="none" strike="noStrike" dirty="0">
                          <a:solidFill>
                            <a:srgbClr val="010000"/>
                          </a:solidFill>
                          <a:latin typeface="Times New Roman"/>
                        </a:rPr>
                        <a:t>whether the Guidelines of the RBI regarding Valuation of Investments have been compiled with.</a:t>
                      </a: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5410199"/>
        </p:xfrm>
        <a:graphic>
          <a:graphicData uri="http://schemas.openxmlformats.org/drawingml/2006/table">
            <a:tbl>
              <a:tblPr firstRow="1" bandRow="1">
                <a:tableStyleId>{5C22544A-7EE6-4342-B048-85BDC9FD1C3A}</a:tableStyleId>
              </a:tblPr>
              <a:tblGrid>
                <a:gridCol w="381000"/>
                <a:gridCol w="5943600"/>
                <a:gridCol w="1905000"/>
              </a:tblGrid>
              <a:tr h="386006">
                <a:tc>
                  <a:txBody>
                    <a:bodyPr/>
                    <a:lstStyle/>
                    <a:p>
                      <a:pPr algn="ctr" fontAlgn="t"/>
                      <a:r>
                        <a:rPr lang="en-US" sz="1800" b="1" i="0" u="none" strike="noStrike" dirty="0">
                          <a:solidFill>
                            <a:srgbClr val="010000"/>
                          </a:solidFill>
                          <a:latin typeface="Times New Roman"/>
                        </a:rPr>
                        <a:t>(B)</a:t>
                      </a:r>
                    </a:p>
                  </a:txBody>
                  <a:tcPr marL="9525" marR="9525" marT="9525" marB="0"/>
                </a:tc>
                <a:tc>
                  <a:txBody>
                    <a:bodyPr/>
                    <a:lstStyle/>
                    <a:p>
                      <a:pPr algn="just" fontAlgn="t"/>
                      <a:r>
                        <a:rPr lang="en-US" sz="1800" b="1" i="0" u="none" strike="noStrike" dirty="0">
                          <a:solidFill>
                            <a:srgbClr val="010000"/>
                          </a:solidFill>
                          <a:latin typeface="Times New Roman"/>
                        </a:rPr>
                        <a:t>For Branches outside India</a:t>
                      </a:r>
                    </a:p>
                  </a:txBody>
                  <a:tcPr marL="9525" marR="9525" marT="9525" marB="0"/>
                </a:tc>
                <a:tc>
                  <a:txBody>
                    <a:bodyPr/>
                    <a:lstStyle/>
                    <a:p>
                      <a:endParaRPr lang="en-US" sz="1800" dirty="0"/>
                    </a:p>
                  </a:txBody>
                  <a:tcPr/>
                </a:tc>
              </a:tr>
              <a:tr h="1161996">
                <a:tc>
                  <a:txBody>
                    <a:bodyPr/>
                    <a:lstStyle/>
                    <a:p>
                      <a:pPr algn="ctr" fontAlgn="t"/>
                      <a:r>
                        <a:rPr lang="en-US" sz="1800" b="0" i="0" u="none" strike="noStrike" dirty="0">
                          <a:solidFill>
                            <a:srgbClr val="010000"/>
                          </a:solidFill>
                          <a:latin typeface="Times New Roman"/>
                        </a:rPr>
                        <a:t>a)</a:t>
                      </a:r>
                    </a:p>
                  </a:txBody>
                  <a:tcPr marL="9525" marR="9525" marT="9525" marB="0"/>
                </a:tc>
                <a:tc>
                  <a:txBody>
                    <a:bodyPr/>
                    <a:lstStyle/>
                    <a:p>
                      <a:pPr algn="just" fontAlgn="t"/>
                      <a:r>
                        <a:rPr lang="en-US" sz="1800" b="0" i="0" u="none" strike="noStrike" dirty="0">
                          <a:solidFill>
                            <a:srgbClr val="010000"/>
                          </a:solidFill>
                          <a:latin typeface="Times New Roman"/>
                        </a:rPr>
                        <a:t>In respect of purchase and sale of investments, has the branch acted within its delegated authority, having regard to the H.O. instructions/guidelines in this behalf issued by the controlling authorities of the bank?</a:t>
                      </a:r>
                    </a:p>
                  </a:txBody>
                  <a:tcPr marL="9525" marR="9525" marT="9525" marB="0"/>
                </a:tc>
                <a:tc>
                  <a:txBody>
                    <a:bodyPr/>
                    <a:lstStyle/>
                    <a:p>
                      <a:endParaRPr lang="en-US" sz="1800" dirty="0"/>
                    </a:p>
                  </a:txBody>
                  <a:tcPr/>
                </a:tc>
              </a:tr>
              <a:tr h="1738490">
                <a:tc>
                  <a:txBody>
                    <a:bodyPr/>
                    <a:lstStyle/>
                    <a:p>
                      <a:pPr algn="ctr" fontAlgn="t"/>
                      <a:r>
                        <a:rPr lang="en-US" sz="1800" b="0" i="0" u="none" strike="noStrike" dirty="0">
                          <a:solidFill>
                            <a:srgbClr val="010000"/>
                          </a:solidFill>
                          <a:latin typeface="Times New Roman"/>
                        </a:rPr>
                        <a:t>b)</a:t>
                      </a:r>
                    </a:p>
                  </a:txBody>
                  <a:tcPr marL="9525" marR="9525" marT="9525" marB="0"/>
                </a:tc>
                <a:tc>
                  <a:txBody>
                    <a:bodyPr/>
                    <a:lstStyle/>
                    <a:p>
                      <a:pPr algn="just" fontAlgn="t"/>
                      <a:r>
                        <a:rPr lang="en-US" sz="1800" b="0" i="0" u="none" strike="noStrike" dirty="0">
                          <a:solidFill>
                            <a:srgbClr val="010000"/>
                          </a:solidFill>
                          <a:latin typeface="Times New Roman"/>
                        </a:rPr>
                        <a:t>Have the investments held by the branch whether on its own account or on behalf of the Head Office/other branches been made available for physical verification? where the investments are not in the possession of the branch, whether evidences with regard to their physical verification have been produced? </a:t>
                      </a:r>
                    </a:p>
                  </a:txBody>
                  <a:tcPr marL="9525" marR="9525" marT="9525" marB="0"/>
                </a:tc>
                <a:tc>
                  <a:txBody>
                    <a:bodyPr/>
                    <a:lstStyle/>
                    <a:p>
                      <a:endParaRPr lang="en-US" sz="1800" dirty="0"/>
                    </a:p>
                  </a:txBody>
                  <a:tcPr/>
                </a:tc>
              </a:tr>
              <a:tr h="1161996">
                <a:tc>
                  <a:txBody>
                    <a:bodyPr/>
                    <a:lstStyle/>
                    <a:p>
                      <a:pPr algn="ctr" fontAlgn="t"/>
                      <a:r>
                        <a:rPr lang="en-US" sz="1800" b="0" i="0" u="none" strike="noStrike" dirty="0">
                          <a:solidFill>
                            <a:srgbClr val="010000"/>
                          </a:solidFill>
                          <a:latin typeface="Times New Roman"/>
                        </a:rPr>
                        <a:t>c)</a:t>
                      </a:r>
                    </a:p>
                  </a:txBody>
                  <a:tcPr marL="9525" marR="9525" marT="9525" marB="0"/>
                </a:tc>
                <a:tc>
                  <a:txBody>
                    <a:bodyPr/>
                    <a:lstStyle/>
                    <a:p>
                      <a:pPr algn="just" fontAlgn="t"/>
                      <a:r>
                        <a:rPr lang="en-US" sz="1800" b="0" i="0" u="none" strike="noStrike" dirty="0">
                          <a:solidFill>
                            <a:srgbClr val="010000"/>
                          </a:solidFill>
                          <a:latin typeface="Times New Roman"/>
                        </a:rPr>
                        <a:t>Is the mode of valuation of investments in accordance with the RBI guidelines or the norms prescribed by the relevant regulatory authority of the country  in which the </a:t>
                      </a:r>
                      <a:r>
                        <a:rPr lang="en-US" sz="1800" b="0" i="0" u="none" strike="noStrike" dirty="0" smtClean="0">
                          <a:solidFill>
                            <a:srgbClr val="010000"/>
                          </a:solidFill>
                          <a:latin typeface="Times New Roman"/>
                        </a:rPr>
                        <a:t>branch </a:t>
                      </a:r>
                      <a:r>
                        <a:rPr lang="en-US" sz="1800" b="0" i="0" u="none" strike="noStrike" dirty="0">
                          <a:solidFill>
                            <a:srgbClr val="010000"/>
                          </a:solidFill>
                          <a:latin typeface="Times New Roman"/>
                        </a:rPr>
                        <a:t>is located whichever are more stringent? </a:t>
                      </a:r>
                    </a:p>
                  </a:txBody>
                  <a:tcPr marL="9525" marR="9525" marT="9525" marB="0"/>
                </a:tc>
                <a:tc>
                  <a:txBody>
                    <a:bodyPr/>
                    <a:lstStyle/>
                    <a:p>
                      <a:endParaRPr lang="en-US" sz="1800" dirty="0"/>
                    </a:p>
                  </a:txBody>
                  <a:tcPr/>
                </a:tc>
              </a:tr>
              <a:tr h="961711">
                <a:tc>
                  <a:txBody>
                    <a:bodyPr/>
                    <a:lstStyle/>
                    <a:p>
                      <a:pPr algn="ctr" fontAlgn="t"/>
                      <a:r>
                        <a:rPr lang="en-US" sz="1800" b="0" i="0" u="none" strike="noStrike" dirty="0">
                          <a:solidFill>
                            <a:srgbClr val="010000"/>
                          </a:solidFill>
                          <a:latin typeface="Times New Roman"/>
                        </a:rPr>
                        <a:t>d)</a:t>
                      </a:r>
                    </a:p>
                  </a:txBody>
                  <a:tcPr marL="9525" marR="9525" marT="9525" marB="0"/>
                </a:tc>
                <a:tc>
                  <a:txBody>
                    <a:bodyPr/>
                    <a:lstStyle/>
                    <a:p>
                      <a:pPr algn="just" fontAlgn="t"/>
                      <a:r>
                        <a:rPr lang="en-US" sz="1800" b="0" i="0" u="none" strike="noStrike" dirty="0">
                          <a:solidFill>
                            <a:srgbClr val="010000"/>
                          </a:solidFill>
                          <a:latin typeface="Times New Roman"/>
                        </a:rPr>
                        <a:t>whether there are any matured or overdue investments</a:t>
                      </a:r>
                      <a:r>
                        <a:rPr lang="en-US" sz="1800" b="0" i="0" u="none" strike="noStrike" dirty="0" smtClean="0">
                          <a:solidFill>
                            <a:srgbClr val="010000"/>
                          </a:solidFill>
                          <a:latin typeface="Times New Roman"/>
                        </a:rPr>
                        <a:t>, which </a:t>
                      </a:r>
                      <a:r>
                        <a:rPr lang="en-US" sz="1800" b="0" i="0" u="none" strike="noStrike" dirty="0">
                          <a:solidFill>
                            <a:srgbClr val="010000"/>
                          </a:solidFill>
                          <a:latin typeface="Times New Roman"/>
                        </a:rPr>
                        <a:t>have nit been encashed? if so, give details?</a:t>
                      </a:r>
                    </a:p>
                  </a:txBody>
                  <a:tcPr marL="9525" marR="9525" marT="9525" marB="0"/>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3205480"/>
        </p:xfrm>
        <a:graphic>
          <a:graphicData uri="http://schemas.openxmlformats.org/drawingml/2006/table">
            <a:tbl>
              <a:tblPr firstRow="1" bandRow="1">
                <a:tableStyleId>{5C22544A-7EE6-4342-B048-85BDC9FD1C3A}</a:tableStyleId>
              </a:tblPr>
              <a:tblGrid>
                <a:gridCol w="533400"/>
                <a:gridCol w="5943600"/>
                <a:gridCol w="1752600"/>
              </a:tblGrid>
              <a:tr h="370840">
                <a:tc>
                  <a:txBody>
                    <a:bodyPr/>
                    <a:lstStyle/>
                    <a:p>
                      <a:pPr algn="ctr" fontAlgn="t"/>
                      <a:r>
                        <a:rPr lang="en-US" sz="1800" b="1" i="0" u="none" strike="noStrike" dirty="0">
                          <a:solidFill>
                            <a:srgbClr val="010000"/>
                          </a:solidFill>
                          <a:latin typeface="Times New Roman" pitchFamily="18" charset="0"/>
                          <a:cs typeface="Times New Roman" pitchFamily="18" charset="0"/>
                        </a:rPr>
                        <a:t>5</a:t>
                      </a:r>
                    </a:p>
                  </a:txBody>
                  <a:tcPr marL="9525" marR="9525" marT="9525" marB="0"/>
                </a:tc>
                <a:tc>
                  <a:txBody>
                    <a:bodyPr/>
                    <a:lstStyle/>
                    <a:p>
                      <a:pPr algn="just" fontAlgn="t"/>
                      <a:r>
                        <a:rPr lang="en-US" sz="1800" b="1" i="0" u="none" strike="noStrike" dirty="0">
                          <a:solidFill>
                            <a:srgbClr val="010000"/>
                          </a:solidFill>
                          <a:latin typeface="Times New Roman" pitchFamily="18" charset="0"/>
                          <a:cs typeface="Times New Roman" pitchFamily="18" charset="0"/>
                        </a:rPr>
                        <a:t>ADVANCES</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endParaRPr lang="en-US" sz="1800" dirty="0">
                        <a:latin typeface="Times New Roman" pitchFamily="18" charset="0"/>
                        <a:cs typeface="Times New Roman" pitchFamily="18" charset="0"/>
                      </a:endParaRPr>
                    </a:p>
                  </a:txBody>
                  <a:tcPr/>
                </a:tc>
                <a:tc>
                  <a:txBody>
                    <a:bodyPr/>
                    <a:lstStyle/>
                    <a:p>
                      <a:pPr algn="just"/>
                      <a:r>
                        <a:rPr lang="en-US" sz="1800" dirty="0" smtClean="0">
                          <a:latin typeface="Times New Roman" pitchFamily="18" charset="0"/>
                          <a:cs typeface="Times New Roman" pitchFamily="18" charset="0"/>
                        </a:rPr>
                        <a:t>(The Answers to the following questions may be based on the auditors examination of all large advances and a test check of other advances. In respect of all large advances, all cases of major adverse features, deficiencies, etc should be reported. In respect of other advances, the auditor may comment upon the relevant aspect generally, along with instances of situations giving rise to his reservations or adverse remarks. For purposes of the above, large advances are those in respect of which the outstanding are in excess of 5% of the aggregate advances of the branch or Rs 2 Crore, whichever is less)</a:t>
                      </a:r>
                      <a:endParaRPr lang="en-US" sz="1800" dirty="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4418330"/>
        </p:xfrm>
        <a:graphic>
          <a:graphicData uri="http://schemas.openxmlformats.org/drawingml/2006/table">
            <a:tbl>
              <a:tblPr firstRow="1" bandRow="1">
                <a:tableStyleId>{5C22544A-7EE6-4342-B048-85BDC9FD1C3A}</a:tableStyleId>
              </a:tblPr>
              <a:tblGrid>
                <a:gridCol w="457200"/>
                <a:gridCol w="6019800"/>
                <a:gridCol w="1752600"/>
              </a:tblGrid>
              <a:tr h="370840">
                <a:tc>
                  <a:txBody>
                    <a:bodyPr/>
                    <a:lstStyle/>
                    <a:p>
                      <a:pPr algn="ctr" fontAlgn="t"/>
                      <a:r>
                        <a:rPr lang="en-US" sz="1800" b="1" i="0" u="none" strike="noStrike" dirty="0">
                          <a:solidFill>
                            <a:srgbClr val="010000"/>
                          </a:solidFill>
                          <a:latin typeface="Times New Roman" pitchFamily="18" charset="0"/>
                          <a:cs typeface="Times New Roman" pitchFamily="18" charset="0"/>
                        </a:rPr>
                        <a:t>a)</a:t>
                      </a:r>
                    </a:p>
                  </a:txBody>
                  <a:tcPr marL="9525" marR="9525" marT="9525" marB="0"/>
                </a:tc>
                <a:tc gridSpan="2">
                  <a:txBody>
                    <a:bodyPr/>
                    <a:lstStyle/>
                    <a:p>
                      <a:pPr algn="just" fontAlgn="t"/>
                      <a:r>
                        <a:rPr lang="en-US" sz="1800" b="1" i="0" u="none" strike="noStrike" dirty="0">
                          <a:solidFill>
                            <a:srgbClr val="010000"/>
                          </a:solidFill>
                          <a:latin typeface="Times New Roman" pitchFamily="18" charset="0"/>
                          <a:cs typeface="Times New Roman" pitchFamily="18" charset="0"/>
                        </a:rPr>
                        <a:t>Credit Appraisal</a:t>
                      </a:r>
                    </a:p>
                  </a:txBody>
                  <a:tcPr marL="9525" marR="9525" marT="9525" marB="0"/>
                </a:tc>
                <a:tc hMerge="1">
                  <a:txBody>
                    <a:bodyPr/>
                    <a:lstStyle/>
                    <a:p>
                      <a:endParaRPr lang="en-US"/>
                    </a:p>
                  </a:txBody>
                  <a:tcPr/>
                </a:tc>
              </a:tr>
              <a:tr h="370840">
                <a:tc>
                  <a:txBody>
                    <a:bodyPr/>
                    <a:lstStyle/>
                    <a:p>
                      <a:endParaRPr lang="en-US" sz="1800" dirty="0">
                        <a:latin typeface="Times New Roman" pitchFamily="18" charset="0"/>
                        <a:cs typeface="Times New Roman" pitchFamily="18" charset="0"/>
                      </a:endParaRPr>
                    </a:p>
                  </a:txBody>
                  <a:tcPr/>
                </a:tc>
                <a:tc>
                  <a:txBody>
                    <a:bodyPr/>
                    <a:lstStyle/>
                    <a:p>
                      <a:pPr algn="just"/>
                      <a:r>
                        <a:rPr lang="en-US" sz="1800" dirty="0" smtClean="0">
                          <a:latin typeface="Times New Roman" pitchFamily="18" charset="0"/>
                          <a:cs typeface="Times New Roman" pitchFamily="18" charset="0"/>
                        </a:rPr>
                        <a:t>In your opinion, has the branch generally compiled with the procedures/instructions of the controlling authorities of the bank regarding loan application, preparation of proposals for grant/renewal of advances, enhancement of limits etc, including adequate appraisal documentations in respect thereof.</a:t>
                      </a:r>
                      <a:endParaRPr lang="en-US" sz="1800" dirty="0">
                        <a:latin typeface="Times New Roman" pitchFamily="18" charset="0"/>
                        <a:cs typeface="Times New Roman" pitchFamily="18" charset="0"/>
                      </a:endParaRPr>
                    </a:p>
                  </a:txBody>
                  <a:tcPr/>
                </a:tc>
                <a:tc>
                  <a:txBody>
                    <a:bodyPr/>
                    <a:lstStyle/>
                    <a:p>
                      <a:endParaRPr lang="en-US" sz="1800" dirty="0"/>
                    </a:p>
                  </a:txBody>
                  <a:tcPr/>
                </a:tc>
              </a:tr>
              <a:tr h="370840">
                <a:tc>
                  <a:txBody>
                    <a:bodyPr/>
                    <a:lstStyle/>
                    <a:p>
                      <a:pPr algn="ctr" fontAlgn="t"/>
                      <a:r>
                        <a:rPr lang="en-US" sz="1800" b="1" i="0" u="none" strike="noStrike" kern="1200" dirty="0">
                          <a:solidFill>
                            <a:srgbClr val="010000"/>
                          </a:solidFill>
                          <a:latin typeface="Times New Roman" pitchFamily="18" charset="0"/>
                          <a:ea typeface="+mn-ea"/>
                          <a:cs typeface="Times New Roman" pitchFamily="18" charset="0"/>
                        </a:rPr>
                        <a:t>b)</a:t>
                      </a:r>
                    </a:p>
                  </a:txBody>
                  <a:tcPr marL="9525" marR="9525" marT="9525" marB="0">
                    <a:solidFill>
                      <a:schemeClr val="tx2">
                        <a:lumMod val="60000"/>
                        <a:lumOff val="40000"/>
                      </a:schemeClr>
                    </a:solidFill>
                  </a:tcPr>
                </a:tc>
                <a:tc gridSpan="2">
                  <a:txBody>
                    <a:bodyPr/>
                    <a:lstStyle/>
                    <a:p>
                      <a:pPr algn="just" fontAlgn="t"/>
                      <a:r>
                        <a:rPr lang="en-US" sz="1800" b="1" i="0" u="none" strike="noStrike" kern="1200" dirty="0">
                          <a:solidFill>
                            <a:srgbClr val="010000"/>
                          </a:solidFill>
                          <a:latin typeface="Times New Roman" pitchFamily="18" charset="0"/>
                          <a:ea typeface="+mn-ea"/>
                          <a:cs typeface="Times New Roman" pitchFamily="18" charset="0"/>
                        </a:rPr>
                        <a:t>Sanctioning/Disbursement</a:t>
                      </a:r>
                    </a:p>
                  </a:txBody>
                  <a:tcPr marL="9525" marR="9525" marT="9525" marB="0">
                    <a:solidFill>
                      <a:schemeClr val="tx2">
                        <a:lumMod val="60000"/>
                        <a:lumOff val="40000"/>
                      </a:schemeClr>
                    </a:solidFill>
                  </a:tcPr>
                </a:tc>
                <a:tc hMerge="1">
                  <a:txBody>
                    <a:bodyPr/>
                    <a:lstStyle/>
                    <a:p>
                      <a:endParaRPr lang="en-US"/>
                    </a:p>
                  </a:txBody>
                  <a:tcPr/>
                </a:tc>
              </a:tr>
              <a:tr h="370840">
                <a:tc>
                  <a:txBody>
                    <a:bodyPr/>
                    <a:lstStyle/>
                    <a:p>
                      <a:pPr algn="ctr" fontAlgn="t"/>
                      <a:r>
                        <a:rPr lang="en-US" sz="1800" kern="1200" dirty="0" smtClean="0">
                          <a:solidFill>
                            <a:schemeClr val="dk1"/>
                          </a:solidFill>
                          <a:latin typeface="Times New Roman" pitchFamily="18" charset="0"/>
                          <a:ea typeface="+mn-ea"/>
                          <a:cs typeface="Times New Roman" pitchFamily="18" charset="0"/>
                        </a:rPr>
                        <a:t>(i)</a:t>
                      </a:r>
                    </a:p>
                  </a:txBody>
                  <a:tcPr marL="9525" marR="9525" marT="9525" marB="0"/>
                </a:tc>
                <a:tc>
                  <a:txBody>
                    <a:bodyPr/>
                    <a:lstStyle/>
                    <a:p>
                      <a:pPr algn="just" fontAlgn="t"/>
                      <a:r>
                        <a:rPr lang="en-US" sz="1800" kern="1200" dirty="0" smtClean="0">
                          <a:solidFill>
                            <a:schemeClr val="dk1"/>
                          </a:solidFill>
                          <a:latin typeface="Times New Roman" pitchFamily="18" charset="0"/>
                          <a:ea typeface="+mn-ea"/>
                          <a:cs typeface="Times New Roman" pitchFamily="18" charset="0"/>
                        </a:rPr>
                        <a:t>In the cases examined by you,have you come across instances of credit facilities having been sanctioned beyond the delegated authority or limit fixed for the branch? Are such cases opromptly reported to higher authorities</a:t>
                      </a:r>
                    </a:p>
                  </a:txBody>
                  <a:tcPr marL="9525" marR="9525" marT="9525" marB="0"/>
                </a:tc>
                <a:tc>
                  <a:txBody>
                    <a:bodyPr/>
                    <a:lstStyle/>
                    <a:p>
                      <a:endParaRPr lang="en-US" sz="1800" dirty="0"/>
                    </a:p>
                  </a:txBody>
                  <a:tcPr/>
                </a:tc>
              </a:tr>
              <a:tr h="370840">
                <a:tc>
                  <a:txBody>
                    <a:bodyPr/>
                    <a:lstStyle/>
                    <a:p>
                      <a:pPr algn="ctr" fontAlgn="t"/>
                      <a:r>
                        <a:rPr lang="en-US" sz="1800" kern="1200" dirty="0" smtClean="0">
                          <a:solidFill>
                            <a:schemeClr val="dk1"/>
                          </a:solidFill>
                          <a:latin typeface="Times New Roman" pitchFamily="18" charset="0"/>
                          <a:ea typeface="+mn-ea"/>
                          <a:cs typeface="Times New Roman" pitchFamily="18" charset="0"/>
                        </a:rPr>
                        <a:t>(ii)</a:t>
                      </a:r>
                    </a:p>
                  </a:txBody>
                  <a:tcPr marL="9525" marR="9525" marT="9525" marB="0"/>
                </a:tc>
                <a:tc>
                  <a:txBody>
                    <a:bodyPr/>
                    <a:lstStyle/>
                    <a:p>
                      <a:pPr algn="just" fontAlgn="t"/>
                      <a:r>
                        <a:rPr lang="en-US" sz="1800" kern="1200" dirty="0" smtClean="0">
                          <a:solidFill>
                            <a:schemeClr val="dk1"/>
                          </a:solidFill>
                          <a:latin typeface="Times New Roman" pitchFamily="18" charset="0"/>
                          <a:ea typeface="+mn-ea"/>
                          <a:cs typeface="Times New Roman" pitchFamily="18" charset="0"/>
                        </a:rPr>
                        <a:t>In the case examined by you, have you come across instances where advances have been disbursed without complying with the terms and conditions of the sanction? if so, give details of such cases:</a:t>
                      </a:r>
                    </a:p>
                  </a:txBody>
                  <a:tcPr marL="9525" marR="9525" marT="9525" marB="0"/>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3691255"/>
        </p:xfrm>
        <a:graphic>
          <a:graphicData uri="http://schemas.openxmlformats.org/drawingml/2006/table">
            <a:tbl>
              <a:tblPr firstRow="1" bandRow="1">
                <a:tableStyleId>{5C22544A-7EE6-4342-B048-85BDC9FD1C3A}</a:tableStyleId>
              </a:tblPr>
              <a:tblGrid>
                <a:gridCol w="457200"/>
                <a:gridCol w="6019800"/>
                <a:gridCol w="1752600"/>
              </a:tblGrid>
              <a:tr h="370840">
                <a:tc>
                  <a:txBody>
                    <a:bodyPr/>
                    <a:lstStyle/>
                    <a:p>
                      <a:pPr algn="ctr" fontAlgn="t"/>
                      <a:r>
                        <a:rPr lang="en-US" sz="1800" b="1" i="0" u="none" strike="noStrike" dirty="0">
                          <a:solidFill>
                            <a:srgbClr val="010000"/>
                          </a:solidFill>
                          <a:latin typeface="Times New Roman" pitchFamily="18" charset="0"/>
                          <a:cs typeface="Times New Roman" pitchFamily="18" charset="0"/>
                        </a:rPr>
                        <a:t>c)</a:t>
                      </a:r>
                    </a:p>
                  </a:txBody>
                  <a:tcPr marL="9525" marR="9525" marT="9525" marB="0"/>
                </a:tc>
                <a:tc>
                  <a:txBody>
                    <a:bodyPr/>
                    <a:lstStyle/>
                    <a:p>
                      <a:pPr algn="just" fontAlgn="t"/>
                      <a:r>
                        <a:rPr lang="en-US" sz="1800" b="1" i="0" u="none" strike="noStrike" dirty="0">
                          <a:solidFill>
                            <a:srgbClr val="010000"/>
                          </a:solidFill>
                          <a:latin typeface="Times New Roman" pitchFamily="18" charset="0"/>
                          <a:cs typeface="Times New Roman" pitchFamily="18" charset="0"/>
                        </a:rPr>
                        <a:t>Documentation</a:t>
                      </a: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a:t>
                      </a:r>
                      <a:r>
                        <a:rPr lang="en-US" sz="1800" b="0" i="0" u="none" strike="noStrike" dirty="0" err="1">
                          <a:solidFill>
                            <a:srgbClr val="010000"/>
                          </a:solidFill>
                          <a:latin typeface="Times New Roman" pitchFamily="18" charset="0"/>
                          <a:cs typeface="Times New Roman" pitchFamily="18" charset="0"/>
                        </a:rPr>
                        <a:t>i</a:t>
                      </a:r>
                      <a:r>
                        <a:rPr lang="en-US" sz="1800" b="0" i="0" u="none" strike="noStrike" dirty="0">
                          <a:solidFill>
                            <a:srgbClr val="010000"/>
                          </a:solidFill>
                          <a:latin typeface="Times New Roman" pitchFamily="18" charset="0"/>
                          <a:cs typeface="Times New Roman" pitchFamily="18" charset="0"/>
                        </a:rPr>
                        <a:t>)</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 the cases examined by you</a:t>
                      </a:r>
                      <a:r>
                        <a:rPr lang="en-US" sz="1800" b="0" i="0" u="none" strike="noStrike" dirty="0" smtClean="0">
                          <a:solidFill>
                            <a:srgbClr val="010000"/>
                          </a:solidFill>
                          <a:latin typeface="Times New Roman" pitchFamily="18" charset="0"/>
                          <a:cs typeface="Times New Roman" pitchFamily="18" charset="0"/>
                        </a:rPr>
                        <a:t>, have </a:t>
                      </a:r>
                      <a:r>
                        <a:rPr lang="en-US" sz="1800" b="0" i="0" u="none" strike="noStrike" dirty="0">
                          <a:solidFill>
                            <a:srgbClr val="010000"/>
                          </a:solidFill>
                          <a:latin typeface="Times New Roman" pitchFamily="18" charset="0"/>
                          <a:cs typeface="Times New Roman" pitchFamily="18" charset="0"/>
                        </a:rPr>
                        <a:t>you come across instances of credit facilities released by the branch without execution of all the necessary documents</a:t>
                      </a:r>
                      <a:r>
                        <a:rPr lang="en-US" sz="1800" b="0" i="0" u="none" strike="noStrike" dirty="0" smtClean="0">
                          <a:solidFill>
                            <a:srgbClr val="010000"/>
                          </a:solidFill>
                          <a:latin typeface="Times New Roman" pitchFamily="18" charset="0"/>
                          <a:cs typeface="Times New Roman" pitchFamily="18" charset="0"/>
                        </a:rPr>
                        <a:t>? if </a:t>
                      </a:r>
                      <a:r>
                        <a:rPr lang="en-US" sz="1800" b="0" i="0" u="none" strike="noStrike" dirty="0">
                          <a:solidFill>
                            <a:srgbClr val="010000"/>
                          </a:solidFill>
                          <a:latin typeface="Times New Roman" pitchFamily="18" charset="0"/>
                          <a:cs typeface="Times New Roman" pitchFamily="18" charset="0"/>
                        </a:rPr>
                        <a:t>so give details of such cases</a:t>
                      </a:r>
                      <a:r>
                        <a:rPr lang="en-US" sz="1800" b="0" i="0" u="none" strike="noStrike" dirty="0" smtClean="0">
                          <a:solidFill>
                            <a:srgbClr val="010000"/>
                          </a:solidFill>
                          <a:latin typeface="Times New Roman" pitchFamily="18" charset="0"/>
                          <a:cs typeface="Times New Roman" pitchFamily="18" charset="0"/>
                        </a:rPr>
                        <a:t>:</a:t>
                      </a:r>
                    </a:p>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(ii)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In respect of advances examined by you, have you come across cases of deficiencies in documentation, non-registration of charges</a:t>
                      </a:r>
                      <a:r>
                        <a:rPr lang="en-US" sz="1800" b="0" i="0" u="none" strike="noStrike" dirty="0" smtClean="0">
                          <a:solidFill>
                            <a:srgbClr val="010000"/>
                          </a:solidFill>
                          <a:latin typeface="Times New Roman" pitchFamily="18" charset="0"/>
                          <a:cs typeface="Times New Roman" pitchFamily="18" charset="0"/>
                        </a:rPr>
                        <a:t>, non-obtaining </a:t>
                      </a:r>
                      <a:r>
                        <a:rPr lang="en-US" sz="1800" b="0" i="0" u="none" strike="noStrike" dirty="0">
                          <a:solidFill>
                            <a:srgbClr val="010000"/>
                          </a:solidFill>
                          <a:latin typeface="Times New Roman" pitchFamily="18" charset="0"/>
                          <a:cs typeface="Times New Roman" pitchFamily="18" charset="0"/>
                        </a:rPr>
                        <a:t>of guarantees etc</a:t>
                      </a:r>
                      <a:r>
                        <a:rPr lang="en-US" sz="1800" b="0" i="0" u="none" strike="noStrike" dirty="0" smtClean="0">
                          <a:solidFill>
                            <a:srgbClr val="010000"/>
                          </a:solidFill>
                          <a:latin typeface="Times New Roman" pitchFamily="18" charset="0"/>
                          <a:cs typeface="Times New Roman" pitchFamily="18" charset="0"/>
                        </a:rPr>
                        <a:t>.? If </a:t>
                      </a:r>
                      <a:r>
                        <a:rPr lang="en-US" sz="1800" b="0" i="0" u="none" strike="noStrike" dirty="0">
                          <a:solidFill>
                            <a:srgbClr val="010000"/>
                          </a:solidFill>
                          <a:latin typeface="Times New Roman" pitchFamily="18" charset="0"/>
                          <a:cs typeface="Times New Roman" pitchFamily="18" charset="0"/>
                        </a:rPr>
                        <a:t>so give details of such case: </a:t>
                      </a:r>
                      <a:endParaRPr lang="en-US" sz="1800" b="0" i="0" u="none" strike="noStrike" dirty="0" smtClean="0">
                        <a:solidFill>
                          <a:srgbClr val="010000"/>
                        </a:solidFill>
                        <a:latin typeface="Times New Roman" pitchFamily="18" charset="0"/>
                        <a:cs typeface="Times New Roman" pitchFamily="18" charset="0"/>
                      </a:endParaRPr>
                    </a:p>
                    <a:p>
                      <a:pPr algn="just" fontAlgn="t"/>
                      <a:endParaRPr lang="en-US" sz="1800" b="0" i="0" u="none" strike="noStrike" dirty="0">
                        <a:solidFill>
                          <a:srgbClr val="010000"/>
                        </a:solidFill>
                        <a:latin typeface="Times New Roman" pitchFamily="18" charset="0"/>
                        <a:cs typeface="Times New Roman" pitchFamily="18" charset="0"/>
                      </a:endParaRPr>
                    </a:p>
                  </a:txBody>
                  <a:tcPr marL="9525" marR="9525" marT="9525" marB="0"/>
                </a:tc>
                <a:tc>
                  <a:txBody>
                    <a:bodyPr/>
                    <a:lstStyle/>
                    <a:p>
                      <a:endParaRPr lang="en-US" sz="1800" dirty="0">
                        <a:latin typeface="Times New Roman" pitchFamily="18" charset="0"/>
                        <a:cs typeface="Times New Roman" pitchFamily="18" charset="0"/>
                      </a:endParaRPr>
                    </a:p>
                  </a:txBody>
                  <a:tcPr/>
                </a:tc>
              </a:tr>
              <a:tr h="370840">
                <a:tc>
                  <a:txBody>
                    <a:bodyPr/>
                    <a:lstStyle/>
                    <a:p>
                      <a:pPr algn="ctr" fontAlgn="t"/>
                      <a:r>
                        <a:rPr lang="en-US" sz="1800" b="0" i="0" u="none" strike="noStrike" dirty="0">
                          <a:solidFill>
                            <a:srgbClr val="010000"/>
                          </a:solidFill>
                          <a:latin typeface="Times New Roman" pitchFamily="18" charset="0"/>
                          <a:cs typeface="Times New Roman" pitchFamily="18" charset="0"/>
                        </a:rPr>
                        <a:t>(iii)</a:t>
                      </a:r>
                    </a:p>
                  </a:txBody>
                  <a:tcPr marL="9525" marR="9525" marT="9525" marB="0"/>
                </a:tc>
                <a:tc>
                  <a:txBody>
                    <a:bodyPr/>
                    <a:lstStyle/>
                    <a:p>
                      <a:pPr algn="just" fontAlgn="t"/>
                      <a:r>
                        <a:rPr lang="en-US" sz="1800" b="0" i="0" u="none" strike="noStrike" dirty="0">
                          <a:solidFill>
                            <a:srgbClr val="010000"/>
                          </a:solidFill>
                          <a:latin typeface="Times New Roman" pitchFamily="18" charset="0"/>
                          <a:cs typeface="Times New Roman" pitchFamily="18" charset="0"/>
                        </a:rPr>
                        <a:t>Whether advances against lien of deposits have been properly granted by marking a lien on the deposit in accordance with the guidelines of the controlling authorities of the bank.</a:t>
                      </a:r>
                    </a:p>
                  </a:txBody>
                  <a:tcPr marL="9525" marR="9525" marT="9525"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3961</Words>
  <Application>Microsoft Office PowerPoint</Application>
  <PresentationFormat>On-screen Show (4:3)</PresentationFormat>
  <Paragraphs>328</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Long Form Audit Report to the Management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Inward Clearing</vt:lpstr>
      <vt:lpstr>Outward Clearing</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Form Audit Report to the Management</dc:title>
  <dc:creator>HP1</dc:creator>
  <cp:lastModifiedBy>asus</cp:lastModifiedBy>
  <cp:revision>82</cp:revision>
  <dcterms:created xsi:type="dcterms:W3CDTF">2006-08-16T00:00:00Z</dcterms:created>
  <dcterms:modified xsi:type="dcterms:W3CDTF">2015-03-23T11:42:24Z</dcterms:modified>
</cp:coreProperties>
</file>